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2" r:id="rId2"/>
    <p:sldId id="304" r:id="rId3"/>
    <p:sldId id="298" r:id="rId4"/>
    <p:sldId id="293" r:id="rId5"/>
    <p:sldId id="296" r:id="rId6"/>
    <p:sldId id="302" r:id="rId7"/>
    <p:sldId id="294" r:id="rId8"/>
    <p:sldId id="295" r:id="rId9"/>
    <p:sldId id="301" r:id="rId10"/>
    <p:sldId id="305" r:id="rId11"/>
    <p:sldId id="297" r:id="rId12"/>
    <p:sldId id="303" r:id="rId13"/>
  </p:sldIdLst>
  <p:sldSz cx="20104100" cy="15081250"/>
  <p:notesSz cx="20104100" cy="15081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1152" y="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B7383-DAAA-4115-B8A8-82CCE498DB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1213C68-2896-4AF6-8581-AB1F9D5CE3A4}">
      <dgm:prSet/>
      <dgm:spPr/>
      <dgm:t>
        <a:bodyPr/>
        <a:lstStyle/>
        <a:p>
          <a:r>
            <a:rPr lang="en-US" b="1" spc="45" dirty="0">
              <a:solidFill>
                <a:schemeClr val="bg1"/>
              </a:solidFill>
              <a:latin typeface="Segoe UI Semibold"/>
              <a:cs typeface="Segoe UI Semibold"/>
            </a:rPr>
            <a:t>Engagement rate </a:t>
          </a:r>
          <a:r>
            <a:rPr lang="en-US" b="1" spc="45" dirty="0">
              <a:solidFill>
                <a:srgbClr val="FFFF00"/>
              </a:solidFill>
              <a:latin typeface="Segoe UI Semibold"/>
              <a:cs typeface="Segoe UI Semibold"/>
            </a:rPr>
            <a:t>over all activities</a:t>
          </a:r>
          <a:r>
            <a:rPr lang="en-US" b="1" spc="45" dirty="0">
              <a:solidFill>
                <a:schemeClr val="bg1"/>
              </a:solidFill>
              <a:latin typeface="Segoe UI Semibold"/>
              <a:cs typeface="Segoe UI Semibold"/>
            </a:rPr>
            <a:t> is over 40%</a:t>
          </a:r>
        </a:p>
        <a:p>
          <a:r>
            <a:rPr lang="en-US" b="1" spc="45" dirty="0">
              <a:solidFill>
                <a:schemeClr val="bg1"/>
              </a:solidFill>
              <a:latin typeface="Segoe UI Semibold"/>
              <a:cs typeface="Segoe UI Semibold"/>
            </a:rPr>
            <a:t>  </a:t>
          </a:r>
          <a:r>
            <a:rPr lang="en-US" b="0" spc="45" dirty="0">
              <a:solidFill>
                <a:schemeClr val="bg1"/>
              </a:solidFill>
              <a:latin typeface="Segoe UI Semibold"/>
              <a:cs typeface="Segoe UI Semibold"/>
            </a:rPr>
            <a:t>3.30x</a:t>
          </a:r>
          <a:endParaRPr lang="en-US" b="0" dirty="0">
            <a:solidFill>
              <a:schemeClr val="bg1"/>
            </a:solidFill>
            <a:latin typeface="Segoe UI Semibold"/>
            <a:cs typeface="Segoe UI Semibold"/>
          </a:endParaRPr>
        </a:p>
      </dgm:t>
    </dgm:pt>
    <dgm:pt modelId="{CE440007-AF47-46DA-AE02-251CB5025C5E}" type="parTrans" cxnId="{024560C3-CE9A-419C-938D-BDFD9C17B17A}">
      <dgm:prSet/>
      <dgm:spPr/>
      <dgm:t>
        <a:bodyPr/>
        <a:lstStyle/>
        <a:p>
          <a:endParaRPr lang="en-US"/>
        </a:p>
      </dgm:t>
    </dgm:pt>
    <dgm:pt modelId="{071BD177-F35A-44B8-830F-15ABBDDFDEDF}" type="sibTrans" cxnId="{024560C3-CE9A-419C-938D-BDFD9C17B17A}">
      <dgm:prSet/>
      <dgm:spPr/>
      <dgm:t>
        <a:bodyPr/>
        <a:lstStyle/>
        <a:p>
          <a:endParaRPr lang="en-US"/>
        </a:p>
      </dgm:t>
    </dgm:pt>
    <dgm:pt modelId="{30D78357-0DC9-4266-8DBB-2B0392CCD81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Segoe UI"/>
              <a:cs typeface="Segoe UI"/>
            </a:rPr>
            <a:t>Average</a:t>
          </a:r>
          <a:r>
            <a:rPr lang="en-US" spc="55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dirty="0">
              <a:solidFill>
                <a:schemeClr val="bg1"/>
              </a:solidFill>
              <a:latin typeface="Segoe UI"/>
              <a:cs typeface="Segoe UI"/>
            </a:rPr>
            <a:t>of</a:t>
          </a:r>
          <a:r>
            <a:rPr lang="en-US" spc="55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spc="55" dirty="0" err="1">
              <a:solidFill>
                <a:schemeClr val="bg1"/>
              </a:solidFill>
              <a:latin typeface="Segoe UI"/>
              <a:cs typeface="Segoe UI"/>
            </a:rPr>
            <a:t>u</a:t>
          </a:r>
          <a:r>
            <a:rPr lang="en-US" spc="-10" dirty="0" err="1">
              <a:solidFill>
                <a:schemeClr val="bg1"/>
              </a:solidFill>
              <a:latin typeface="Segoe UI"/>
              <a:cs typeface="Segoe UI"/>
            </a:rPr>
            <a:t>nauthorised</a:t>
          </a:r>
          <a:r>
            <a:rPr lang="en-US" spc="-10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dirty="0">
              <a:solidFill>
                <a:schemeClr val="bg1"/>
              </a:solidFill>
              <a:latin typeface="Segoe UI"/>
              <a:cs typeface="Segoe UI"/>
            </a:rPr>
            <a:t>absence</a:t>
          </a:r>
          <a:r>
            <a:rPr lang="en-US" spc="45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dirty="0">
              <a:solidFill>
                <a:schemeClr val="bg1"/>
              </a:solidFill>
              <a:latin typeface="Segoe UI"/>
              <a:cs typeface="Segoe UI"/>
            </a:rPr>
            <a:t>is</a:t>
          </a:r>
          <a:r>
            <a:rPr lang="en-US" spc="50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dirty="0">
              <a:solidFill>
                <a:schemeClr val="bg1"/>
              </a:solidFill>
              <a:latin typeface="Segoe UI"/>
              <a:cs typeface="Segoe UI"/>
            </a:rPr>
            <a:t>19%</a:t>
          </a:r>
          <a:r>
            <a:rPr lang="en-US" spc="50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dirty="0">
              <a:solidFill>
                <a:schemeClr val="bg1"/>
              </a:solidFill>
              <a:latin typeface="Segoe UI"/>
              <a:cs typeface="Segoe UI"/>
            </a:rPr>
            <a:t>or</a:t>
          </a:r>
          <a:r>
            <a:rPr lang="en-US" spc="50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spc="-20" dirty="0">
              <a:solidFill>
                <a:schemeClr val="bg1"/>
              </a:solidFill>
              <a:latin typeface="Segoe UI"/>
              <a:cs typeface="Segoe UI"/>
            </a:rPr>
            <a:t>less</a:t>
          </a:r>
        </a:p>
        <a:p>
          <a:r>
            <a:rPr lang="en-US" b="1" spc="-20" dirty="0">
              <a:solidFill>
                <a:schemeClr val="bg1"/>
              </a:solidFill>
              <a:latin typeface="Segoe UI"/>
              <a:cs typeface="Segoe UI"/>
            </a:rPr>
            <a:t> 1.64x</a:t>
          </a:r>
          <a:endParaRPr lang="en-US" b="1" dirty="0">
            <a:solidFill>
              <a:schemeClr val="bg1"/>
            </a:solidFill>
            <a:latin typeface="Segoe UI"/>
            <a:cs typeface="Segoe UI"/>
          </a:endParaRPr>
        </a:p>
      </dgm:t>
    </dgm:pt>
    <dgm:pt modelId="{E4B9D1D9-BAC0-4E22-A920-3A99B0FE31EC}" type="parTrans" cxnId="{FE57B290-50AF-433E-B343-A93DAE5DB3C8}">
      <dgm:prSet/>
      <dgm:spPr/>
      <dgm:t>
        <a:bodyPr/>
        <a:lstStyle/>
        <a:p>
          <a:endParaRPr lang="en-US"/>
        </a:p>
      </dgm:t>
    </dgm:pt>
    <dgm:pt modelId="{420D7A7E-4032-4194-9E39-7026BB158CC7}" type="sibTrans" cxnId="{FE57B290-50AF-433E-B343-A93DAE5DB3C8}">
      <dgm:prSet/>
      <dgm:spPr/>
      <dgm:t>
        <a:bodyPr/>
        <a:lstStyle/>
        <a:p>
          <a:endParaRPr lang="en-US"/>
        </a:p>
      </dgm:t>
    </dgm:pt>
    <dgm:pt modelId="{BD1D493D-BD4D-4666-8F7D-6760EB53B7F9}">
      <dgm:prSet/>
      <dgm:spPr/>
      <dgm:t>
        <a:bodyPr/>
        <a:lstStyle/>
        <a:p>
          <a:r>
            <a:rPr lang="en-US" spc="150" dirty="0">
              <a:solidFill>
                <a:schemeClr val="bg1"/>
              </a:solidFill>
              <a:latin typeface="Segoe UI"/>
              <a:cs typeface="Segoe UI"/>
            </a:rPr>
            <a:t>Task </a:t>
          </a:r>
          <a:r>
            <a:rPr lang="en-US" dirty="0">
              <a:solidFill>
                <a:schemeClr val="bg1"/>
              </a:solidFill>
              <a:latin typeface="Segoe UI"/>
              <a:cs typeface="Segoe UI"/>
            </a:rPr>
            <a:t>completion is 32% higher than the cohort average</a:t>
          </a:r>
        </a:p>
        <a:p>
          <a:r>
            <a:rPr lang="en-US" b="1" dirty="0">
              <a:solidFill>
                <a:schemeClr val="bg1"/>
              </a:solidFill>
              <a:latin typeface="Segoe UI"/>
              <a:cs typeface="Segoe UI"/>
            </a:rPr>
            <a:t> 1.41x</a:t>
          </a:r>
        </a:p>
      </dgm:t>
    </dgm:pt>
    <dgm:pt modelId="{6A4F2309-6A25-48B9-B663-4CE2FA6BEE29}" type="parTrans" cxnId="{0527CBC5-8694-4D80-8F91-D71A349634D0}">
      <dgm:prSet/>
      <dgm:spPr/>
      <dgm:t>
        <a:bodyPr/>
        <a:lstStyle/>
        <a:p>
          <a:endParaRPr lang="en-US"/>
        </a:p>
      </dgm:t>
    </dgm:pt>
    <dgm:pt modelId="{ED4EED56-C5D8-4A48-A078-14533AD7A7DB}" type="sibTrans" cxnId="{0527CBC5-8694-4D80-8F91-D71A349634D0}">
      <dgm:prSet/>
      <dgm:spPr/>
      <dgm:t>
        <a:bodyPr/>
        <a:lstStyle/>
        <a:p>
          <a:endParaRPr lang="en-US"/>
        </a:p>
      </dgm:t>
    </dgm:pt>
    <dgm:pt modelId="{EC0D0560-006C-4A88-9452-76831EF45B45}">
      <dgm:prSet/>
      <dgm:spPr/>
      <dgm:t>
        <a:bodyPr/>
        <a:lstStyle/>
        <a:p>
          <a:r>
            <a:rPr lang="en-US" spc="-20" dirty="0">
              <a:solidFill>
                <a:srgbClr val="FFFF00"/>
              </a:solidFill>
              <a:latin typeface="Segoe UI"/>
              <a:cs typeface="Segoe UI"/>
            </a:rPr>
            <a:t>Programme has face-to-face mentoring </a:t>
          </a:r>
        </a:p>
        <a:p>
          <a:r>
            <a:rPr lang="en-US" b="1" spc="-20" dirty="0">
              <a:solidFill>
                <a:srgbClr val="FFFF00"/>
              </a:solidFill>
              <a:latin typeface="Segoe UI"/>
              <a:cs typeface="Segoe UI"/>
            </a:rPr>
            <a:t>1.40x</a:t>
          </a:r>
          <a:endParaRPr lang="en-US" b="1" dirty="0">
            <a:solidFill>
              <a:srgbClr val="FFFF00"/>
            </a:solidFill>
            <a:latin typeface="Segoe UI"/>
            <a:cs typeface="Segoe UI"/>
          </a:endParaRPr>
        </a:p>
      </dgm:t>
    </dgm:pt>
    <dgm:pt modelId="{DCBC196A-38D7-4A8B-B841-4B1751056C40}" type="parTrans" cxnId="{08C1AD67-BCF8-473A-8414-A200D7E7FE43}">
      <dgm:prSet/>
      <dgm:spPr/>
      <dgm:t>
        <a:bodyPr/>
        <a:lstStyle/>
        <a:p>
          <a:endParaRPr lang="en-US"/>
        </a:p>
      </dgm:t>
    </dgm:pt>
    <dgm:pt modelId="{89FE9A3A-1AF0-4FA4-9391-102C0C65805D}" type="sibTrans" cxnId="{08C1AD67-BCF8-473A-8414-A200D7E7FE43}">
      <dgm:prSet/>
      <dgm:spPr/>
      <dgm:t>
        <a:bodyPr/>
        <a:lstStyle/>
        <a:p>
          <a:endParaRPr lang="en-US"/>
        </a:p>
      </dgm:t>
    </dgm:pt>
    <dgm:pt modelId="{743015A1-E2D1-4C46-831F-D7DDF6A27488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  <a:latin typeface="Segoe UI"/>
              <a:cs typeface="Segoe UI"/>
            </a:rPr>
            <a:t>There is more than one learner from the school/LA </a:t>
          </a:r>
        </a:p>
        <a:p>
          <a:r>
            <a:rPr lang="en-US" b="1" dirty="0">
              <a:solidFill>
                <a:srgbClr val="FFFF00"/>
              </a:solidFill>
              <a:latin typeface="Segoe UI"/>
              <a:cs typeface="Segoe UI"/>
            </a:rPr>
            <a:t>1.38x</a:t>
          </a:r>
        </a:p>
      </dgm:t>
    </dgm:pt>
    <dgm:pt modelId="{42C3B526-38F1-4A05-8BCB-94901755C2B1}" type="parTrans" cxnId="{19C11BA4-CE0D-4A47-B19C-12D1D23D958A}">
      <dgm:prSet/>
      <dgm:spPr/>
      <dgm:t>
        <a:bodyPr/>
        <a:lstStyle/>
        <a:p>
          <a:endParaRPr lang="en-US"/>
        </a:p>
      </dgm:t>
    </dgm:pt>
    <dgm:pt modelId="{09127C3F-FC4E-406C-AC1B-048F6212CABB}" type="sibTrans" cxnId="{19C11BA4-CE0D-4A47-B19C-12D1D23D958A}">
      <dgm:prSet/>
      <dgm:spPr/>
      <dgm:t>
        <a:bodyPr/>
        <a:lstStyle/>
        <a:p>
          <a:endParaRPr lang="en-US"/>
        </a:p>
      </dgm:t>
    </dgm:pt>
    <dgm:pt modelId="{D3DE59AF-B003-424D-90CA-C2AB578BEAFE}">
      <dgm:prSet/>
      <dgm:spPr/>
      <dgm:t>
        <a:bodyPr/>
        <a:lstStyle/>
        <a:p>
          <a:r>
            <a:rPr lang="en-US" spc="-10" dirty="0">
              <a:solidFill>
                <a:schemeClr val="bg1"/>
              </a:solidFill>
              <a:latin typeface="Segoe UI"/>
              <a:cs typeface="Segoe UI"/>
            </a:rPr>
            <a:t>The learner is Post16 </a:t>
          </a:r>
        </a:p>
        <a:p>
          <a:r>
            <a:rPr lang="en-US" b="1" spc="-10" dirty="0">
              <a:solidFill>
                <a:schemeClr val="bg1"/>
              </a:solidFill>
              <a:latin typeface="Segoe UI"/>
              <a:cs typeface="Segoe UI"/>
            </a:rPr>
            <a:t>1.35x</a:t>
          </a:r>
          <a:endParaRPr lang="en-US" b="1" dirty="0">
            <a:solidFill>
              <a:schemeClr val="bg1"/>
            </a:solidFill>
            <a:latin typeface="Segoe UI"/>
            <a:cs typeface="Segoe UI"/>
          </a:endParaRPr>
        </a:p>
      </dgm:t>
    </dgm:pt>
    <dgm:pt modelId="{22444728-7B4D-4ECF-9BEC-517F0091FFC9}" type="parTrans" cxnId="{5F36E606-7A33-43E7-9703-5F5712F39806}">
      <dgm:prSet/>
      <dgm:spPr/>
      <dgm:t>
        <a:bodyPr/>
        <a:lstStyle/>
        <a:p>
          <a:endParaRPr lang="en-US"/>
        </a:p>
      </dgm:t>
    </dgm:pt>
    <dgm:pt modelId="{20BB6925-AB43-4CBD-9092-2AEE41C277D0}" type="sibTrans" cxnId="{5F36E606-7A33-43E7-9703-5F5712F39806}">
      <dgm:prSet/>
      <dgm:spPr/>
      <dgm:t>
        <a:bodyPr/>
        <a:lstStyle/>
        <a:p>
          <a:endParaRPr lang="en-US"/>
        </a:p>
      </dgm:t>
    </dgm:pt>
    <dgm:pt modelId="{553310C1-6FAB-48D0-BF14-EAA002BE8100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Segoe UI"/>
              <a:cs typeface="Segoe UI"/>
            </a:rPr>
            <a:t>The learner is an LA referral</a:t>
          </a:r>
        </a:p>
        <a:p>
          <a:r>
            <a:rPr lang="en-GB" b="1" dirty="0">
              <a:solidFill>
                <a:schemeClr val="bg1"/>
              </a:solidFill>
              <a:latin typeface="Segoe UI"/>
              <a:cs typeface="Segoe UI"/>
            </a:rPr>
            <a:t>1.27x </a:t>
          </a:r>
          <a:endParaRPr lang="en-US" b="1" dirty="0">
            <a:solidFill>
              <a:schemeClr val="bg1"/>
            </a:solidFill>
            <a:latin typeface="Segoe UI"/>
            <a:cs typeface="Segoe UI"/>
          </a:endParaRPr>
        </a:p>
      </dgm:t>
    </dgm:pt>
    <dgm:pt modelId="{4457975A-594C-47BD-B675-592AA2B0F13A}" type="parTrans" cxnId="{77A5153B-F1CF-4921-B1D8-AB06563D483C}">
      <dgm:prSet/>
      <dgm:spPr/>
      <dgm:t>
        <a:bodyPr/>
        <a:lstStyle/>
        <a:p>
          <a:endParaRPr lang="en-US"/>
        </a:p>
      </dgm:t>
    </dgm:pt>
    <dgm:pt modelId="{3CBDE421-6514-4A83-B817-B5D21B4C9A61}" type="sibTrans" cxnId="{77A5153B-F1CF-4921-B1D8-AB06563D483C}">
      <dgm:prSet/>
      <dgm:spPr/>
      <dgm:t>
        <a:bodyPr/>
        <a:lstStyle/>
        <a:p>
          <a:endParaRPr lang="en-US"/>
        </a:p>
      </dgm:t>
    </dgm:pt>
    <dgm:pt modelId="{EBD79B5A-B74F-482F-AD7E-524C56F25528}" type="pres">
      <dgm:prSet presAssocID="{848B7383-DAAA-4115-B8A8-82CCE498DBAF}" presName="CompostProcess" presStyleCnt="0">
        <dgm:presLayoutVars>
          <dgm:dir/>
          <dgm:resizeHandles val="exact"/>
        </dgm:presLayoutVars>
      </dgm:prSet>
      <dgm:spPr/>
    </dgm:pt>
    <dgm:pt modelId="{32D27436-8881-4A22-A960-8FF59BB88BB6}" type="pres">
      <dgm:prSet presAssocID="{848B7383-DAAA-4115-B8A8-82CCE498DBAF}" presName="arrow" presStyleLbl="bgShp" presStyleIdx="0" presStyleCnt="1"/>
      <dgm:spPr/>
    </dgm:pt>
    <dgm:pt modelId="{21E0887B-4D3B-48D2-BDBC-E3635A3DA65A}" type="pres">
      <dgm:prSet presAssocID="{848B7383-DAAA-4115-B8A8-82CCE498DBAF}" presName="linearProcess" presStyleCnt="0"/>
      <dgm:spPr/>
    </dgm:pt>
    <dgm:pt modelId="{B687C429-D8D4-4463-8B53-14875875279D}" type="pres">
      <dgm:prSet presAssocID="{553310C1-6FAB-48D0-BF14-EAA002BE8100}" presName="textNode" presStyleLbl="node1" presStyleIdx="0" presStyleCnt="7">
        <dgm:presLayoutVars>
          <dgm:bulletEnabled val="1"/>
        </dgm:presLayoutVars>
      </dgm:prSet>
      <dgm:spPr/>
    </dgm:pt>
    <dgm:pt modelId="{6917A9E3-FA99-4D4A-AC9D-0AAA2881219C}" type="pres">
      <dgm:prSet presAssocID="{3CBDE421-6514-4A83-B817-B5D21B4C9A61}" presName="sibTrans" presStyleCnt="0"/>
      <dgm:spPr/>
    </dgm:pt>
    <dgm:pt modelId="{1FD9247C-3A69-4BC2-9E87-90B008580C99}" type="pres">
      <dgm:prSet presAssocID="{D3DE59AF-B003-424D-90CA-C2AB578BEAFE}" presName="textNode" presStyleLbl="node1" presStyleIdx="1" presStyleCnt="7">
        <dgm:presLayoutVars>
          <dgm:bulletEnabled val="1"/>
        </dgm:presLayoutVars>
      </dgm:prSet>
      <dgm:spPr/>
    </dgm:pt>
    <dgm:pt modelId="{3AFF1C0D-38D0-4132-B352-7B59142D6E54}" type="pres">
      <dgm:prSet presAssocID="{20BB6925-AB43-4CBD-9092-2AEE41C277D0}" presName="sibTrans" presStyleCnt="0"/>
      <dgm:spPr/>
    </dgm:pt>
    <dgm:pt modelId="{AECF5280-EEF0-48BA-8E7E-5D8316E44AA7}" type="pres">
      <dgm:prSet presAssocID="{743015A1-E2D1-4C46-831F-D7DDF6A27488}" presName="textNode" presStyleLbl="node1" presStyleIdx="2" presStyleCnt="7">
        <dgm:presLayoutVars>
          <dgm:bulletEnabled val="1"/>
        </dgm:presLayoutVars>
      </dgm:prSet>
      <dgm:spPr/>
    </dgm:pt>
    <dgm:pt modelId="{2552E31B-3384-4018-91A7-6CA8FEB55DFE}" type="pres">
      <dgm:prSet presAssocID="{09127C3F-FC4E-406C-AC1B-048F6212CABB}" presName="sibTrans" presStyleCnt="0"/>
      <dgm:spPr/>
    </dgm:pt>
    <dgm:pt modelId="{D00D0CE3-93E2-4069-A310-0788392AA612}" type="pres">
      <dgm:prSet presAssocID="{EC0D0560-006C-4A88-9452-76831EF45B45}" presName="textNode" presStyleLbl="node1" presStyleIdx="3" presStyleCnt="7">
        <dgm:presLayoutVars>
          <dgm:bulletEnabled val="1"/>
        </dgm:presLayoutVars>
      </dgm:prSet>
      <dgm:spPr/>
    </dgm:pt>
    <dgm:pt modelId="{AAD3BC3A-0EEE-4E5E-9322-5022C3A7B048}" type="pres">
      <dgm:prSet presAssocID="{89FE9A3A-1AF0-4FA4-9391-102C0C65805D}" presName="sibTrans" presStyleCnt="0"/>
      <dgm:spPr/>
    </dgm:pt>
    <dgm:pt modelId="{3C3F3B2B-AD16-44AE-8D49-3E01D34B8886}" type="pres">
      <dgm:prSet presAssocID="{BD1D493D-BD4D-4666-8F7D-6760EB53B7F9}" presName="textNode" presStyleLbl="node1" presStyleIdx="4" presStyleCnt="7">
        <dgm:presLayoutVars>
          <dgm:bulletEnabled val="1"/>
        </dgm:presLayoutVars>
      </dgm:prSet>
      <dgm:spPr/>
    </dgm:pt>
    <dgm:pt modelId="{934342D3-07A9-42CC-A3BF-5F9289A0F261}" type="pres">
      <dgm:prSet presAssocID="{ED4EED56-C5D8-4A48-A078-14533AD7A7DB}" presName="sibTrans" presStyleCnt="0"/>
      <dgm:spPr/>
    </dgm:pt>
    <dgm:pt modelId="{6EA1C199-EF1A-412B-B37B-535F4047671C}" type="pres">
      <dgm:prSet presAssocID="{30D78357-0DC9-4266-8DBB-2B0392CCD81E}" presName="textNode" presStyleLbl="node1" presStyleIdx="5" presStyleCnt="7">
        <dgm:presLayoutVars>
          <dgm:bulletEnabled val="1"/>
        </dgm:presLayoutVars>
      </dgm:prSet>
      <dgm:spPr/>
    </dgm:pt>
    <dgm:pt modelId="{EF621ABF-4AD6-4211-BC3B-B56D54727C11}" type="pres">
      <dgm:prSet presAssocID="{420D7A7E-4032-4194-9E39-7026BB158CC7}" presName="sibTrans" presStyleCnt="0"/>
      <dgm:spPr/>
    </dgm:pt>
    <dgm:pt modelId="{D41A5AD0-5CA8-4B8A-9EC7-7DFF2C294654}" type="pres">
      <dgm:prSet presAssocID="{31213C68-2896-4AF6-8581-AB1F9D5CE3A4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5F36E606-7A33-43E7-9703-5F5712F39806}" srcId="{848B7383-DAAA-4115-B8A8-82CCE498DBAF}" destId="{D3DE59AF-B003-424D-90CA-C2AB578BEAFE}" srcOrd="1" destOrd="0" parTransId="{22444728-7B4D-4ECF-9BEC-517F0091FFC9}" sibTransId="{20BB6925-AB43-4CBD-9092-2AEE41C277D0}"/>
    <dgm:cxn modelId="{475C182E-E32F-41F4-9BF5-EADFADD71B53}" type="presOf" srcId="{743015A1-E2D1-4C46-831F-D7DDF6A27488}" destId="{AECF5280-EEF0-48BA-8E7E-5D8316E44AA7}" srcOrd="0" destOrd="0" presId="urn:microsoft.com/office/officeart/2005/8/layout/hProcess9"/>
    <dgm:cxn modelId="{77A5153B-F1CF-4921-B1D8-AB06563D483C}" srcId="{848B7383-DAAA-4115-B8A8-82CCE498DBAF}" destId="{553310C1-6FAB-48D0-BF14-EAA002BE8100}" srcOrd="0" destOrd="0" parTransId="{4457975A-594C-47BD-B675-592AA2B0F13A}" sibTransId="{3CBDE421-6514-4A83-B817-B5D21B4C9A61}"/>
    <dgm:cxn modelId="{08C1AD67-BCF8-473A-8414-A200D7E7FE43}" srcId="{848B7383-DAAA-4115-B8A8-82CCE498DBAF}" destId="{EC0D0560-006C-4A88-9452-76831EF45B45}" srcOrd="3" destOrd="0" parTransId="{DCBC196A-38D7-4A8B-B841-4B1751056C40}" sibTransId="{89FE9A3A-1AF0-4FA4-9391-102C0C65805D}"/>
    <dgm:cxn modelId="{3A0C746A-7B8C-445D-8EC2-188400C56DF7}" type="presOf" srcId="{553310C1-6FAB-48D0-BF14-EAA002BE8100}" destId="{B687C429-D8D4-4463-8B53-14875875279D}" srcOrd="0" destOrd="0" presId="urn:microsoft.com/office/officeart/2005/8/layout/hProcess9"/>
    <dgm:cxn modelId="{AC08AB7A-0D56-4F11-AAC6-C1283F4CAA00}" type="presOf" srcId="{848B7383-DAAA-4115-B8A8-82CCE498DBAF}" destId="{EBD79B5A-B74F-482F-AD7E-524C56F25528}" srcOrd="0" destOrd="0" presId="urn:microsoft.com/office/officeart/2005/8/layout/hProcess9"/>
    <dgm:cxn modelId="{5F89E48E-A2C9-4E82-99A2-593E483882E2}" type="presOf" srcId="{BD1D493D-BD4D-4666-8F7D-6760EB53B7F9}" destId="{3C3F3B2B-AD16-44AE-8D49-3E01D34B8886}" srcOrd="0" destOrd="0" presId="urn:microsoft.com/office/officeart/2005/8/layout/hProcess9"/>
    <dgm:cxn modelId="{FE57B290-50AF-433E-B343-A93DAE5DB3C8}" srcId="{848B7383-DAAA-4115-B8A8-82CCE498DBAF}" destId="{30D78357-0DC9-4266-8DBB-2B0392CCD81E}" srcOrd="5" destOrd="0" parTransId="{E4B9D1D9-BAC0-4E22-A920-3A99B0FE31EC}" sibTransId="{420D7A7E-4032-4194-9E39-7026BB158CC7}"/>
    <dgm:cxn modelId="{4932E990-2EC2-4AE8-8B44-6FE0A09CD825}" type="presOf" srcId="{D3DE59AF-B003-424D-90CA-C2AB578BEAFE}" destId="{1FD9247C-3A69-4BC2-9E87-90B008580C99}" srcOrd="0" destOrd="0" presId="urn:microsoft.com/office/officeart/2005/8/layout/hProcess9"/>
    <dgm:cxn modelId="{19C11BA4-CE0D-4A47-B19C-12D1D23D958A}" srcId="{848B7383-DAAA-4115-B8A8-82CCE498DBAF}" destId="{743015A1-E2D1-4C46-831F-D7DDF6A27488}" srcOrd="2" destOrd="0" parTransId="{42C3B526-38F1-4A05-8BCB-94901755C2B1}" sibTransId="{09127C3F-FC4E-406C-AC1B-048F6212CABB}"/>
    <dgm:cxn modelId="{90CC9DB7-1987-445B-B5BB-00B0B8219ADD}" type="presOf" srcId="{EC0D0560-006C-4A88-9452-76831EF45B45}" destId="{D00D0CE3-93E2-4069-A310-0788392AA612}" srcOrd="0" destOrd="0" presId="urn:microsoft.com/office/officeart/2005/8/layout/hProcess9"/>
    <dgm:cxn modelId="{024560C3-CE9A-419C-938D-BDFD9C17B17A}" srcId="{848B7383-DAAA-4115-B8A8-82CCE498DBAF}" destId="{31213C68-2896-4AF6-8581-AB1F9D5CE3A4}" srcOrd="6" destOrd="0" parTransId="{CE440007-AF47-46DA-AE02-251CB5025C5E}" sibTransId="{071BD177-F35A-44B8-830F-15ABBDDFDEDF}"/>
    <dgm:cxn modelId="{FD1A89C4-3F78-42CE-A2E9-F6A3F0515646}" type="presOf" srcId="{31213C68-2896-4AF6-8581-AB1F9D5CE3A4}" destId="{D41A5AD0-5CA8-4B8A-9EC7-7DFF2C294654}" srcOrd="0" destOrd="0" presId="urn:microsoft.com/office/officeart/2005/8/layout/hProcess9"/>
    <dgm:cxn modelId="{0527CBC5-8694-4D80-8F91-D71A349634D0}" srcId="{848B7383-DAAA-4115-B8A8-82CCE498DBAF}" destId="{BD1D493D-BD4D-4666-8F7D-6760EB53B7F9}" srcOrd="4" destOrd="0" parTransId="{6A4F2309-6A25-48B9-B663-4CE2FA6BEE29}" sibTransId="{ED4EED56-C5D8-4A48-A078-14533AD7A7DB}"/>
    <dgm:cxn modelId="{D333AEF2-1C22-434F-9C19-BEED95C4107B}" type="presOf" srcId="{30D78357-0DC9-4266-8DBB-2B0392CCD81E}" destId="{6EA1C199-EF1A-412B-B37B-535F4047671C}" srcOrd="0" destOrd="0" presId="urn:microsoft.com/office/officeart/2005/8/layout/hProcess9"/>
    <dgm:cxn modelId="{AAA42BFC-E794-4F96-8C5B-82535E7DBD09}" type="presParOf" srcId="{EBD79B5A-B74F-482F-AD7E-524C56F25528}" destId="{32D27436-8881-4A22-A960-8FF59BB88BB6}" srcOrd="0" destOrd="0" presId="urn:microsoft.com/office/officeart/2005/8/layout/hProcess9"/>
    <dgm:cxn modelId="{67DA2C8A-2EF6-4B25-BB41-3A3C4A6EC31A}" type="presParOf" srcId="{EBD79B5A-B74F-482F-AD7E-524C56F25528}" destId="{21E0887B-4D3B-48D2-BDBC-E3635A3DA65A}" srcOrd="1" destOrd="0" presId="urn:microsoft.com/office/officeart/2005/8/layout/hProcess9"/>
    <dgm:cxn modelId="{5EB587BC-7B33-46C8-B022-46B8C72319DE}" type="presParOf" srcId="{21E0887B-4D3B-48D2-BDBC-E3635A3DA65A}" destId="{B687C429-D8D4-4463-8B53-14875875279D}" srcOrd="0" destOrd="0" presId="urn:microsoft.com/office/officeart/2005/8/layout/hProcess9"/>
    <dgm:cxn modelId="{72D4E9BE-9762-4686-B6DC-36C28B551BD1}" type="presParOf" srcId="{21E0887B-4D3B-48D2-BDBC-E3635A3DA65A}" destId="{6917A9E3-FA99-4D4A-AC9D-0AAA2881219C}" srcOrd="1" destOrd="0" presId="urn:microsoft.com/office/officeart/2005/8/layout/hProcess9"/>
    <dgm:cxn modelId="{A361D1CA-6767-45EA-9E33-A3631B2997CD}" type="presParOf" srcId="{21E0887B-4D3B-48D2-BDBC-E3635A3DA65A}" destId="{1FD9247C-3A69-4BC2-9E87-90B008580C99}" srcOrd="2" destOrd="0" presId="urn:microsoft.com/office/officeart/2005/8/layout/hProcess9"/>
    <dgm:cxn modelId="{6BA334C9-C84E-4E2D-A0FD-1F1A74CF361D}" type="presParOf" srcId="{21E0887B-4D3B-48D2-BDBC-E3635A3DA65A}" destId="{3AFF1C0D-38D0-4132-B352-7B59142D6E54}" srcOrd="3" destOrd="0" presId="urn:microsoft.com/office/officeart/2005/8/layout/hProcess9"/>
    <dgm:cxn modelId="{C25B6AD4-0ECC-4FC3-8E34-A407DF607627}" type="presParOf" srcId="{21E0887B-4D3B-48D2-BDBC-E3635A3DA65A}" destId="{AECF5280-EEF0-48BA-8E7E-5D8316E44AA7}" srcOrd="4" destOrd="0" presId="urn:microsoft.com/office/officeart/2005/8/layout/hProcess9"/>
    <dgm:cxn modelId="{B36FCD09-CCA4-4499-B1B1-411951C71D84}" type="presParOf" srcId="{21E0887B-4D3B-48D2-BDBC-E3635A3DA65A}" destId="{2552E31B-3384-4018-91A7-6CA8FEB55DFE}" srcOrd="5" destOrd="0" presId="urn:microsoft.com/office/officeart/2005/8/layout/hProcess9"/>
    <dgm:cxn modelId="{00701667-C43A-448F-B8FC-1CB56C0D57BE}" type="presParOf" srcId="{21E0887B-4D3B-48D2-BDBC-E3635A3DA65A}" destId="{D00D0CE3-93E2-4069-A310-0788392AA612}" srcOrd="6" destOrd="0" presId="urn:microsoft.com/office/officeart/2005/8/layout/hProcess9"/>
    <dgm:cxn modelId="{183DB156-3D92-4C12-843E-ED654F752E40}" type="presParOf" srcId="{21E0887B-4D3B-48D2-BDBC-E3635A3DA65A}" destId="{AAD3BC3A-0EEE-4E5E-9322-5022C3A7B048}" srcOrd="7" destOrd="0" presId="urn:microsoft.com/office/officeart/2005/8/layout/hProcess9"/>
    <dgm:cxn modelId="{5636581B-7584-4387-B391-14894056C8AD}" type="presParOf" srcId="{21E0887B-4D3B-48D2-BDBC-E3635A3DA65A}" destId="{3C3F3B2B-AD16-44AE-8D49-3E01D34B8886}" srcOrd="8" destOrd="0" presId="urn:microsoft.com/office/officeart/2005/8/layout/hProcess9"/>
    <dgm:cxn modelId="{D8709CB6-EBB7-4A7E-91C6-A97EF61FF681}" type="presParOf" srcId="{21E0887B-4D3B-48D2-BDBC-E3635A3DA65A}" destId="{934342D3-07A9-42CC-A3BF-5F9289A0F261}" srcOrd="9" destOrd="0" presId="urn:microsoft.com/office/officeart/2005/8/layout/hProcess9"/>
    <dgm:cxn modelId="{5C047C26-FB84-4DB8-B166-C2062B626CF1}" type="presParOf" srcId="{21E0887B-4D3B-48D2-BDBC-E3635A3DA65A}" destId="{6EA1C199-EF1A-412B-B37B-535F4047671C}" srcOrd="10" destOrd="0" presId="urn:microsoft.com/office/officeart/2005/8/layout/hProcess9"/>
    <dgm:cxn modelId="{211DE891-9E89-43EE-A035-10463468F544}" type="presParOf" srcId="{21E0887B-4D3B-48D2-BDBC-E3635A3DA65A}" destId="{EF621ABF-4AD6-4211-BC3B-B56D54727C11}" srcOrd="11" destOrd="0" presId="urn:microsoft.com/office/officeart/2005/8/layout/hProcess9"/>
    <dgm:cxn modelId="{8CB0CC34-F35F-4CD4-85DF-E34B520C71EA}" type="presParOf" srcId="{21E0887B-4D3B-48D2-BDBC-E3635A3DA65A}" destId="{D41A5AD0-5CA8-4B8A-9EC7-7DFF2C29465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27436-8881-4A22-A960-8FF59BB88BB6}">
      <dsp:nvSpPr>
        <dsp:cNvPr id="0" name=""/>
        <dsp:cNvSpPr/>
      </dsp:nvSpPr>
      <dsp:spPr>
        <a:xfrm>
          <a:off x="1179041" y="0"/>
          <a:ext cx="13362465" cy="62969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7C429-D8D4-4463-8B53-14875875279D}">
      <dsp:nvSpPr>
        <dsp:cNvPr id="0" name=""/>
        <dsp:cNvSpPr/>
      </dsp:nvSpPr>
      <dsp:spPr>
        <a:xfrm>
          <a:off x="1343" y="1889075"/>
          <a:ext cx="2153131" cy="2518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bg1"/>
              </a:solidFill>
              <a:latin typeface="Segoe UI"/>
              <a:cs typeface="Segoe UI"/>
            </a:rPr>
            <a:t>The learner is an LA referral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bg1"/>
              </a:solidFill>
              <a:latin typeface="Segoe UI"/>
              <a:cs typeface="Segoe UI"/>
            </a:rPr>
            <a:t>1.27x </a:t>
          </a:r>
          <a:endParaRPr lang="en-US" sz="2100" b="1" kern="1200" dirty="0">
            <a:solidFill>
              <a:schemeClr val="bg1"/>
            </a:solidFill>
            <a:latin typeface="Segoe UI"/>
            <a:cs typeface="Segoe UI"/>
          </a:endParaRPr>
        </a:p>
      </dsp:txBody>
      <dsp:txXfrm>
        <a:off x="106450" y="1994182"/>
        <a:ext cx="1942917" cy="2308553"/>
      </dsp:txXfrm>
    </dsp:sp>
    <dsp:sp modelId="{1FD9247C-3A69-4BC2-9E87-90B008580C99}">
      <dsp:nvSpPr>
        <dsp:cNvPr id="0" name=""/>
        <dsp:cNvSpPr/>
      </dsp:nvSpPr>
      <dsp:spPr>
        <a:xfrm>
          <a:off x="2262131" y="1889075"/>
          <a:ext cx="2153131" cy="2518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spc="-10" dirty="0">
              <a:solidFill>
                <a:schemeClr val="bg1"/>
              </a:solidFill>
              <a:latin typeface="Segoe UI"/>
              <a:cs typeface="Segoe UI"/>
            </a:rPr>
            <a:t>The learner is Post16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spc="-10" dirty="0">
              <a:solidFill>
                <a:schemeClr val="bg1"/>
              </a:solidFill>
              <a:latin typeface="Segoe UI"/>
              <a:cs typeface="Segoe UI"/>
            </a:rPr>
            <a:t>1.35x</a:t>
          </a:r>
          <a:endParaRPr lang="en-US" sz="2100" b="1" kern="1200" dirty="0">
            <a:solidFill>
              <a:schemeClr val="bg1"/>
            </a:solidFill>
            <a:latin typeface="Segoe UI"/>
            <a:cs typeface="Segoe UI"/>
          </a:endParaRPr>
        </a:p>
      </dsp:txBody>
      <dsp:txXfrm>
        <a:off x="2367238" y="1994182"/>
        <a:ext cx="1942917" cy="2308553"/>
      </dsp:txXfrm>
    </dsp:sp>
    <dsp:sp modelId="{AECF5280-EEF0-48BA-8E7E-5D8316E44AA7}">
      <dsp:nvSpPr>
        <dsp:cNvPr id="0" name=""/>
        <dsp:cNvSpPr/>
      </dsp:nvSpPr>
      <dsp:spPr>
        <a:xfrm>
          <a:off x="4522919" y="1889075"/>
          <a:ext cx="2153131" cy="2518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FF00"/>
              </a:solidFill>
              <a:latin typeface="Segoe UI"/>
              <a:cs typeface="Segoe UI"/>
            </a:rPr>
            <a:t>There is more than one learner from the school/LA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00"/>
              </a:solidFill>
              <a:latin typeface="Segoe UI"/>
              <a:cs typeface="Segoe UI"/>
            </a:rPr>
            <a:t>1.38x</a:t>
          </a:r>
        </a:p>
      </dsp:txBody>
      <dsp:txXfrm>
        <a:off x="4628026" y="1994182"/>
        <a:ext cx="1942917" cy="2308553"/>
      </dsp:txXfrm>
    </dsp:sp>
    <dsp:sp modelId="{D00D0CE3-93E2-4069-A310-0788392AA612}">
      <dsp:nvSpPr>
        <dsp:cNvPr id="0" name=""/>
        <dsp:cNvSpPr/>
      </dsp:nvSpPr>
      <dsp:spPr>
        <a:xfrm>
          <a:off x="6783708" y="1889075"/>
          <a:ext cx="2153131" cy="2518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spc="-20" dirty="0">
              <a:solidFill>
                <a:srgbClr val="FFFF00"/>
              </a:solidFill>
              <a:latin typeface="Segoe UI"/>
              <a:cs typeface="Segoe UI"/>
            </a:rPr>
            <a:t>Programme has face-to-face mentoring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spc="-20" dirty="0">
              <a:solidFill>
                <a:srgbClr val="FFFF00"/>
              </a:solidFill>
              <a:latin typeface="Segoe UI"/>
              <a:cs typeface="Segoe UI"/>
            </a:rPr>
            <a:t>1.40x</a:t>
          </a:r>
          <a:endParaRPr lang="en-US" sz="2100" b="1" kern="1200" dirty="0">
            <a:solidFill>
              <a:srgbClr val="FFFF00"/>
            </a:solidFill>
            <a:latin typeface="Segoe UI"/>
            <a:cs typeface="Segoe UI"/>
          </a:endParaRPr>
        </a:p>
      </dsp:txBody>
      <dsp:txXfrm>
        <a:off x="6888815" y="1994182"/>
        <a:ext cx="1942917" cy="2308553"/>
      </dsp:txXfrm>
    </dsp:sp>
    <dsp:sp modelId="{3C3F3B2B-AD16-44AE-8D49-3E01D34B8886}">
      <dsp:nvSpPr>
        <dsp:cNvPr id="0" name=""/>
        <dsp:cNvSpPr/>
      </dsp:nvSpPr>
      <dsp:spPr>
        <a:xfrm>
          <a:off x="9044496" y="1889075"/>
          <a:ext cx="2153131" cy="2518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spc="150" dirty="0">
              <a:solidFill>
                <a:schemeClr val="bg1"/>
              </a:solidFill>
              <a:latin typeface="Segoe UI"/>
              <a:cs typeface="Segoe UI"/>
            </a:rPr>
            <a:t>Task </a:t>
          </a:r>
          <a:r>
            <a:rPr lang="en-US" sz="2100" kern="1200" dirty="0">
              <a:solidFill>
                <a:schemeClr val="bg1"/>
              </a:solidFill>
              <a:latin typeface="Segoe UI"/>
              <a:cs typeface="Segoe UI"/>
            </a:rPr>
            <a:t>completion is 32% higher than the cohort average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  <a:latin typeface="Segoe UI"/>
              <a:cs typeface="Segoe UI"/>
            </a:rPr>
            <a:t> 1.41x</a:t>
          </a:r>
        </a:p>
      </dsp:txBody>
      <dsp:txXfrm>
        <a:off x="9149603" y="1994182"/>
        <a:ext cx="1942917" cy="2308553"/>
      </dsp:txXfrm>
    </dsp:sp>
    <dsp:sp modelId="{6EA1C199-EF1A-412B-B37B-535F4047671C}">
      <dsp:nvSpPr>
        <dsp:cNvPr id="0" name=""/>
        <dsp:cNvSpPr/>
      </dsp:nvSpPr>
      <dsp:spPr>
        <a:xfrm>
          <a:off x="11305284" y="1889075"/>
          <a:ext cx="2153131" cy="2518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  <a:latin typeface="Segoe UI"/>
              <a:cs typeface="Segoe UI"/>
            </a:rPr>
            <a:t>Average</a:t>
          </a:r>
          <a:r>
            <a:rPr lang="en-US" sz="2100" kern="1200" spc="55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sz="2100" kern="1200" dirty="0">
              <a:solidFill>
                <a:schemeClr val="bg1"/>
              </a:solidFill>
              <a:latin typeface="Segoe UI"/>
              <a:cs typeface="Segoe UI"/>
            </a:rPr>
            <a:t>of</a:t>
          </a:r>
          <a:r>
            <a:rPr lang="en-US" sz="2100" kern="1200" spc="55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sz="2100" kern="1200" spc="55" dirty="0" err="1">
              <a:solidFill>
                <a:schemeClr val="bg1"/>
              </a:solidFill>
              <a:latin typeface="Segoe UI"/>
              <a:cs typeface="Segoe UI"/>
            </a:rPr>
            <a:t>u</a:t>
          </a:r>
          <a:r>
            <a:rPr lang="en-US" sz="2100" kern="1200" spc="-10" dirty="0" err="1">
              <a:solidFill>
                <a:schemeClr val="bg1"/>
              </a:solidFill>
              <a:latin typeface="Segoe UI"/>
              <a:cs typeface="Segoe UI"/>
            </a:rPr>
            <a:t>nauthorised</a:t>
          </a:r>
          <a:r>
            <a:rPr lang="en-US" sz="2100" kern="1200" spc="-10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sz="2100" kern="1200" dirty="0">
              <a:solidFill>
                <a:schemeClr val="bg1"/>
              </a:solidFill>
              <a:latin typeface="Segoe UI"/>
              <a:cs typeface="Segoe UI"/>
            </a:rPr>
            <a:t>absence</a:t>
          </a:r>
          <a:r>
            <a:rPr lang="en-US" sz="2100" kern="1200" spc="45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sz="2100" kern="1200" dirty="0">
              <a:solidFill>
                <a:schemeClr val="bg1"/>
              </a:solidFill>
              <a:latin typeface="Segoe UI"/>
              <a:cs typeface="Segoe UI"/>
            </a:rPr>
            <a:t>is</a:t>
          </a:r>
          <a:r>
            <a:rPr lang="en-US" sz="2100" kern="1200" spc="50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sz="2100" kern="1200" dirty="0">
              <a:solidFill>
                <a:schemeClr val="bg1"/>
              </a:solidFill>
              <a:latin typeface="Segoe UI"/>
              <a:cs typeface="Segoe UI"/>
            </a:rPr>
            <a:t>19%</a:t>
          </a:r>
          <a:r>
            <a:rPr lang="en-US" sz="2100" kern="1200" spc="50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sz="2100" kern="1200" dirty="0">
              <a:solidFill>
                <a:schemeClr val="bg1"/>
              </a:solidFill>
              <a:latin typeface="Segoe UI"/>
              <a:cs typeface="Segoe UI"/>
            </a:rPr>
            <a:t>or</a:t>
          </a:r>
          <a:r>
            <a:rPr lang="en-US" sz="2100" kern="1200" spc="50" dirty="0">
              <a:solidFill>
                <a:schemeClr val="bg1"/>
              </a:solidFill>
              <a:latin typeface="Segoe UI"/>
              <a:cs typeface="Segoe UI"/>
            </a:rPr>
            <a:t> </a:t>
          </a:r>
          <a:r>
            <a:rPr lang="en-US" sz="2100" kern="1200" spc="-20" dirty="0">
              <a:solidFill>
                <a:schemeClr val="bg1"/>
              </a:solidFill>
              <a:latin typeface="Segoe UI"/>
              <a:cs typeface="Segoe UI"/>
            </a:rPr>
            <a:t>less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spc="-20" dirty="0">
              <a:solidFill>
                <a:schemeClr val="bg1"/>
              </a:solidFill>
              <a:latin typeface="Segoe UI"/>
              <a:cs typeface="Segoe UI"/>
            </a:rPr>
            <a:t> 1.64x</a:t>
          </a:r>
          <a:endParaRPr lang="en-US" sz="2100" b="1" kern="1200" dirty="0">
            <a:solidFill>
              <a:schemeClr val="bg1"/>
            </a:solidFill>
            <a:latin typeface="Segoe UI"/>
            <a:cs typeface="Segoe UI"/>
          </a:endParaRPr>
        </a:p>
      </dsp:txBody>
      <dsp:txXfrm>
        <a:off x="11410391" y="1994182"/>
        <a:ext cx="1942917" cy="2308553"/>
      </dsp:txXfrm>
    </dsp:sp>
    <dsp:sp modelId="{D41A5AD0-5CA8-4B8A-9EC7-7DFF2C294654}">
      <dsp:nvSpPr>
        <dsp:cNvPr id="0" name=""/>
        <dsp:cNvSpPr/>
      </dsp:nvSpPr>
      <dsp:spPr>
        <a:xfrm>
          <a:off x="13566072" y="1889075"/>
          <a:ext cx="2153131" cy="2518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spc="45" dirty="0">
              <a:solidFill>
                <a:schemeClr val="bg1"/>
              </a:solidFill>
              <a:latin typeface="Segoe UI Semibold"/>
              <a:cs typeface="Segoe UI Semibold"/>
            </a:rPr>
            <a:t>Engagement rate </a:t>
          </a:r>
          <a:r>
            <a:rPr lang="en-US" sz="2100" b="1" kern="1200" spc="45" dirty="0">
              <a:solidFill>
                <a:srgbClr val="FFFF00"/>
              </a:solidFill>
              <a:latin typeface="Segoe UI Semibold"/>
              <a:cs typeface="Segoe UI Semibold"/>
            </a:rPr>
            <a:t>over all activities</a:t>
          </a:r>
          <a:r>
            <a:rPr lang="en-US" sz="2100" b="1" kern="1200" spc="45" dirty="0">
              <a:solidFill>
                <a:schemeClr val="bg1"/>
              </a:solidFill>
              <a:latin typeface="Segoe UI Semibold"/>
              <a:cs typeface="Segoe UI Semibold"/>
            </a:rPr>
            <a:t> is over 40%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spc="45" dirty="0">
              <a:solidFill>
                <a:schemeClr val="bg1"/>
              </a:solidFill>
              <a:latin typeface="Segoe UI Semibold"/>
              <a:cs typeface="Segoe UI Semibold"/>
            </a:rPr>
            <a:t>  </a:t>
          </a:r>
          <a:r>
            <a:rPr lang="en-US" sz="2100" b="0" kern="1200" spc="45" dirty="0">
              <a:solidFill>
                <a:schemeClr val="bg1"/>
              </a:solidFill>
              <a:latin typeface="Segoe UI Semibold"/>
              <a:cs typeface="Segoe UI Semibold"/>
            </a:rPr>
            <a:t>3.30x</a:t>
          </a:r>
          <a:endParaRPr lang="en-US" sz="2100" b="0" kern="1200" dirty="0">
            <a:solidFill>
              <a:schemeClr val="bg1"/>
            </a:solidFill>
            <a:latin typeface="Segoe UI Semibold"/>
            <a:cs typeface="Segoe UI Semibold"/>
          </a:endParaRPr>
        </a:p>
      </dsp:txBody>
      <dsp:txXfrm>
        <a:off x="13671179" y="1994182"/>
        <a:ext cx="1942917" cy="2308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15527-1532-4119-8086-FFC9EC8B242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885950"/>
            <a:ext cx="6784975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87C3E-BEBB-4591-831D-F56629378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2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DE519-8C3C-F4CC-7544-40A7BD09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53D9D-08CC-85FF-6F87-C43C86750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5B12B-8B92-5D10-6069-6E55A0408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76224-25AC-AF46-9E10-AA810BF4B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625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405A3-5A1F-5E84-F488-56A31782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482D9-4CE0-3C83-88FF-D9DBF0060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2DF7B-7E52-AFF7-428F-E6A370B8E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3F040-07D8-2785-DD59-17203C9DE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5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6DA07-F880-9865-46E7-B63A7726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623639-9BD4-CCB4-B9D0-27E7D84B6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DEF59B-5441-88B4-6A0C-420268DD4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19E14-0B35-3F18-33F4-110641143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66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60C57-277C-5735-2B6E-8DD217070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30FC03-36F4-891C-76CB-1B2104CC2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401F05-563D-5D64-740B-A87549E1B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6C7F2-E171-7930-A6B6-B59D7A345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46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1986-7F76-E5D1-4423-F1399CFE6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6F9B67-3B12-A683-341B-8F162B63E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93634-56CE-C4F0-5137-1724975FE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F37E4-0BEC-A865-2BCF-911064D75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2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437CD-8221-A748-4DF0-FBB628CE9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21DFB1-CADC-AF74-1029-D0041DE0A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44297-2F38-3336-1609-6BA2FE41F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9EECA-8435-B0B7-286B-0AE0C228E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3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D7082-170A-5255-C072-C7ED30B04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CAB80-01EE-B5D7-C575-DD7A9F897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69591-2483-7F75-43A1-3D040FCE5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225DB-24FC-6062-CBE1-6C1EE5109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8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8A30B-8E17-D234-966B-A776FB45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41941-48A8-3719-E378-EAFBE81F8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17D887-264D-EA81-692A-0E6DB543C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7C08A-2B01-5ACF-FF32-7FE2B27E6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9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6DA9-9C8A-1F58-3BA5-EDBFB6423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B231FE-E276-C125-2EF4-2E8B878FC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2930F-26D6-C64A-27EB-DC034BFB7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56D22-61E1-F893-E0C2-56AA14B0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7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D5938-01C3-2196-4EE6-8EEDDC0B8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9D655-A593-C0FA-62AA-69B3D85FA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201790-BEE0-F916-B532-C12901CE1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0BB30-AFCF-4887-1C41-DEF0F534E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D08C2-5633-4E46-A473-EB64268528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9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3661" y="4187917"/>
            <a:ext cx="19164935" cy="3092450"/>
          </a:xfrm>
          <a:custGeom>
            <a:avLst/>
            <a:gdLst/>
            <a:ahLst/>
            <a:cxnLst/>
            <a:rect l="l" t="t" r="r" b="b"/>
            <a:pathLst>
              <a:path w="19164935" h="3092450">
                <a:moveTo>
                  <a:pt x="392658" y="0"/>
                </a:moveTo>
                <a:lnTo>
                  <a:pt x="343403" y="3059"/>
                </a:lnTo>
                <a:lnTo>
                  <a:pt x="295974" y="11992"/>
                </a:lnTo>
                <a:lnTo>
                  <a:pt x="250740" y="26430"/>
                </a:lnTo>
                <a:lnTo>
                  <a:pt x="208066" y="46005"/>
                </a:lnTo>
                <a:lnTo>
                  <a:pt x="168323" y="70350"/>
                </a:lnTo>
                <a:lnTo>
                  <a:pt x="131877" y="99097"/>
                </a:lnTo>
                <a:lnTo>
                  <a:pt x="99097" y="131877"/>
                </a:lnTo>
                <a:lnTo>
                  <a:pt x="70350" y="168323"/>
                </a:lnTo>
                <a:lnTo>
                  <a:pt x="46005" y="208066"/>
                </a:lnTo>
                <a:lnTo>
                  <a:pt x="26430" y="250740"/>
                </a:lnTo>
                <a:lnTo>
                  <a:pt x="11992" y="295974"/>
                </a:lnTo>
                <a:lnTo>
                  <a:pt x="3059" y="343403"/>
                </a:lnTo>
                <a:lnTo>
                  <a:pt x="0" y="392658"/>
                </a:lnTo>
                <a:lnTo>
                  <a:pt x="0" y="2699743"/>
                </a:lnTo>
                <a:lnTo>
                  <a:pt x="3059" y="2748997"/>
                </a:lnTo>
                <a:lnTo>
                  <a:pt x="11992" y="2796426"/>
                </a:lnTo>
                <a:lnTo>
                  <a:pt x="26430" y="2841661"/>
                </a:lnTo>
                <a:lnTo>
                  <a:pt x="46005" y="2884334"/>
                </a:lnTo>
                <a:lnTo>
                  <a:pt x="70350" y="2924078"/>
                </a:lnTo>
                <a:lnTo>
                  <a:pt x="99097" y="2960523"/>
                </a:lnTo>
                <a:lnTo>
                  <a:pt x="131877" y="2993304"/>
                </a:lnTo>
                <a:lnTo>
                  <a:pt x="168323" y="3022050"/>
                </a:lnTo>
                <a:lnTo>
                  <a:pt x="208066" y="3046395"/>
                </a:lnTo>
                <a:lnTo>
                  <a:pt x="250740" y="3065971"/>
                </a:lnTo>
                <a:lnTo>
                  <a:pt x="295974" y="3080409"/>
                </a:lnTo>
                <a:lnTo>
                  <a:pt x="343403" y="3089342"/>
                </a:lnTo>
                <a:lnTo>
                  <a:pt x="392658" y="3092401"/>
                </a:lnTo>
                <a:lnTo>
                  <a:pt x="18772115" y="3092401"/>
                </a:lnTo>
                <a:lnTo>
                  <a:pt x="18821370" y="3089342"/>
                </a:lnTo>
                <a:lnTo>
                  <a:pt x="18868798" y="3080409"/>
                </a:lnTo>
                <a:lnTo>
                  <a:pt x="18914033" y="3065971"/>
                </a:lnTo>
                <a:lnTo>
                  <a:pt x="18956707" y="3046395"/>
                </a:lnTo>
                <a:lnTo>
                  <a:pt x="18996450" y="3022050"/>
                </a:lnTo>
                <a:lnTo>
                  <a:pt x="19032896" y="2993304"/>
                </a:lnTo>
                <a:lnTo>
                  <a:pt x="19065676" y="2960523"/>
                </a:lnTo>
                <a:lnTo>
                  <a:pt x="19094423" y="2924078"/>
                </a:lnTo>
                <a:lnTo>
                  <a:pt x="19118768" y="2884334"/>
                </a:lnTo>
                <a:lnTo>
                  <a:pt x="19138343" y="2841661"/>
                </a:lnTo>
                <a:lnTo>
                  <a:pt x="19152781" y="2796426"/>
                </a:lnTo>
                <a:lnTo>
                  <a:pt x="19161714" y="2748997"/>
                </a:lnTo>
                <a:lnTo>
                  <a:pt x="19164773" y="2699743"/>
                </a:lnTo>
                <a:lnTo>
                  <a:pt x="19164773" y="392658"/>
                </a:lnTo>
                <a:lnTo>
                  <a:pt x="19161714" y="343403"/>
                </a:lnTo>
                <a:lnTo>
                  <a:pt x="19152781" y="295974"/>
                </a:lnTo>
                <a:lnTo>
                  <a:pt x="19138343" y="250740"/>
                </a:lnTo>
                <a:lnTo>
                  <a:pt x="19118768" y="208066"/>
                </a:lnTo>
                <a:lnTo>
                  <a:pt x="19094423" y="168323"/>
                </a:lnTo>
                <a:lnTo>
                  <a:pt x="19065676" y="131877"/>
                </a:lnTo>
                <a:lnTo>
                  <a:pt x="19032896" y="99097"/>
                </a:lnTo>
                <a:lnTo>
                  <a:pt x="18996450" y="70350"/>
                </a:lnTo>
                <a:lnTo>
                  <a:pt x="18956707" y="46005"/>
                </a:lnTo>
                <a:lnTo>
                  <a:pt x="18914033" y="26430"/>
                </a:lnTo>
                <a:lnTo>
                  <a:pt x="18868798" y="11992"/>
                </a:lnTo>
                <a:lnTo>
                  <a:pt x="18821370" y="3059"/>
                </a:lnTo>
                <a:lnTo>
                  <a:pt x="18772115" y="0"/>
                </a:lnTo>
                <a:lnTo>
                  <a:pt x="392658" y="0"/>
                </a:lnTo>
                <a:close/>
              </a:path>
            </a:pathLst>
          </a:custGeom>
          <a:ln w="17451">
            <a:solidFill>
              <a:srgbClr val="D8D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3661" y="7289045"/>
            <a:ext cx="19164935" cy="3614420"/>
          </a:xfrm>
          <a:custGeom>
            <a:avLst/>
            <a:gdLst/>
            <a:ahLst/>
            <a:cxnLst/>
            <a:rect l="l" t="t" r="r" b="b"/>
            <a:pathLst>
              <a:path w="19164935" h="3614420">
                <a:moveTo>
                  <a:pt x="392658" y="0"/>
                </a:moveTo>
                <a:lnTo>
                  <a:pt x="343403" y="3059"/>
                </a:lnTo>
                <a:lnTo>
                  <a:pt x="295974" y="11992"/>
                </a:lnTo>
                <a:lnTo>
                  <a:pt x="250740" y="26430"/>
                </a:lnTo>
                <a:lnTo>
                  <a:pt x="208066" y="46005"/>
                </a:lnTo>
                <a:lnTo>
                  <a:pt x="168323" y="70350"/>
                </a:lnTo>
                <a:lnTo>
                  <a:pt x="131877" y="99097"/>
                </a:lnTo>
                <a:lnTo>
                  <a:pt x="99097" y="131877"/>
                </a:lnTo>
                <a:lnTo>
                  <a:pt x="70350" y="168323"/>
                </a:lnTo>
                <a:lnTo>
                  <a:pt x="46005" y="208066"/>
                </a:lnTo>
                <a:lnTo>
                  <a:pt x="26430" y="250740"/>
                </a:lnTo>
                <a:lnTo>
                  <a:pt x="11992" y="295974"/>
                </a:lnTo>
                <a:lnTo>
                  <a:pt x="3059" y="343403"/>
                </a:lnTo>
                <a:lnTo>
                  <a:pt x="0" y="392658"/>
                </a:lnTo>
                <a:lnTo>
                  <a:pt x="0" y="3221542"/>
                </a:lnTo>
                <a:lnTo>
                  <a:pt x="3059" y="3270796"/>
                </a:lnTo>
                <a:lnTo>
                  <a:pt x="11992" y="3318225"/>
                </a:lnTo>
                <a:lnTo>
                  <a:pt x="26430" y="3363460"/>
                </a:lnTo>
                <a:lnTo>
                  <a:pt x="46005" y="3406133"/>
                </a:lnTo>
                <a:lnTo>
                  <a:pt x="70350" y="3445877"/>
                </a:lnTo>
                <a:lnTo>
                  <a:pt x="99097" y="3482322"/>
                </a:lnTo>
                <a:lnTo>
                  <a:pt x="131877" y="3515103"/>
                </a:lnTo>
                <a:lnTo>
                  <a:pt x="168323" y="3543849"/>
                </a:lnTo>
                <a:lnTo>
                  <a:pt x="208066" y="3568194"/>
                </a:lnTo>
                <a:lnTo>
                  <a:pt x="250740" y="3587770"/>
                </a:lnTo>
                <a:lnTo>
                  <a:pt x="295974" y="3602208"/>
                </a:lnTo>
                <a:lnTo>
                  <a:pt x="343403" y="3611141"/>
                </a:lnTo>
                <a:lnTo>
                  <a:pt x="392658" y="3614200"/>
                </a:lnTo>
                <a:lnTo>
                  <a:pt x="18772115" y="3614200"/>
                </a:lnTo>
                <a:lnTo>
                  <a:pt x="18821370" y="3611141"/>
                </a:lnTo>
                <a:lnTo>
                  <a:pt x="18868798" y="3602208"/>
                </a:lnTo>
                <a:lnTo>
                  <a:pt x="18914033" y="3587770"/>
                </a:lnTo>
                <a:lnTo>
                  <a:pt x="18956707" y="3568194"/>
                </a:lnTo>
                <a:lnTo>
                  <a:pt x="18996450" y="3543849"/>
                </a:lnTo>
                <a:lnTo>
                  <a:pt x="19032896" y="3515103"/>
                </a:lnTo>
                <a:lnTo>
                  <a:pt x="19065676" y="3482322"/>
                </a:lnTo>
                <a:lnTo>
                  <a:pt x="19094423" y="3445877"/>
                </a:lnTo>
                <a:lnTo>
                  <a:pt x="19118768" y="3406133"/>
                </a:lnTo>
                <a:lnTo>
                  <a:pt x="19138343" y="3363460"/>
                </a:lnTo>
                <a:lnTo>
                  <a:pt x="19152781" y="3318225"/>
                </a:lnTo>
                <a:lnTo>
                  <a:pt x="19161714" y="3270796"/>
                </a:lnTo>
                <a:lnTo>
                  <a:pt x="19164773" y="3221542"/>
                </a:lnTo>
                <a:lnTo>
                  <a:pt x="19164773" y="392658"/>
                </a:lnTo>
                <a:lnTo>
                  <a:pt x="19161714" y="343403"/>
                </a:lnTo>
                <a:lnTo>
                  <a:pt x="19152781" y="295974"/>
                </a:lnTo>
                <a:lnTo>
                  <a:pt x="19138343" y="250740"/>
                </a:lnTo>
                <a:lnTo>
                  <a:pt x="19118768" y="208066"/>
                </a:lnTo>
                <a:lnTo>
                  <a:pt x="19094423" y="168323"/>
                </a:lnTo>
                <a:lnTo>
                  <a:pt x="19065676" y="131877"/>
                </a:lnTo>
                <a:lnTo>
                  <a:pt x="19032896" y="99097"/>
                </a:lnTo>
                <a:lnTo>
                  <a:pt x="18996450" y="70350"/>
                </a:lnTo>
                <a:lnTo>
                  <a:pt x="18956707" y="46005"/>
                </a:lnTo>
                <a:lnTo>
                  <a:pt x="18914033" y="26430"/>
                </a:lnTo>
                <a:lnTo>
                  <a:pt x="18868798" y="11992"/>
                </a:lnTo>
                <a:lnTo>
                  <a:pt x="18821370" y="3059"/>
                </a:lnTo>
                <a:lnTo>
                  <a:pt x="18772115" y="0"/>
                </a:lnTo>
                <a:lnTo>
                  <a:pt x="392658" y="0"/>
                </a:lnTo>
                <a:close/>
              </a:path>
            </a:pathLst>
          </a:custGeom>
          <a:ln w="17451">
            <a:solidFill>
              <a:srgbClr val="D8D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3661" y="10911971"/>
            <a:ext cx="19164935" cy="3175000"/>
          </a:xfrm>
          <a:custGeom>
            <a:avLst/>
            <a:gdLst/>
            <a:ahLst/>
            <a:cxnLst/>
            <a:rect l="l" t="t" r="r" b="b"/>
            <a:pathLst>
              <a:path w="19164935" h="3175000">
                <a:moveTo>
                  <a:pt x="392658" y="0"/>
                </a:moveTo>
                <a:lnTo>
                  <a:pt x="343403" y="3059"/>
                </a:lnTo>
                <a:lnTo>
                  <a:pt x="295974" y="11992"/>
                </a:lnTo>
                <a:lnTo>
                  <a:pt x="250740" y="26430"/>
                </a:lnTo>
                <a:lnTo>
                  <a:pt x="208066" y="46005"/>
                </a:lnTo>
                <a:lnTo>
                  <a:pt x="168323" y="70350"/>
                </a:lnTo>
                <a:lnTo>
                  <a:pt x="131877" y="99097"/>
                </a:lnTo>
                <a:lnTo>
                  <a:pt x="99097" y="131877"/>
                </a:lnTo>
                <a:lnTo>
                  <a:pt x="70350" y="168323"/>
                </a:lnTo>
                <a:lnTo>
                  <a:pt x="46005" y="208066"/>
                </a:lnTo>
                <a:lnTo>
                  <a:pt x="26430" y="250740"/>
                </a:lnTo>
                <a:lnTo>
                  <a:pt x="11992" y="295974"/>
                </a:lnTo>
                <a:lnTo>
                  <a:pt x="3059" y="343403"/>
                </a:lnTo>
                <a:lnTo>
                  <a:pt x="0" y="392658"/>
                </a:lnTo>
                <a:lnTo>
                  <a:pt x="0" y="2781765"/>
                </a:lnTo>
                <a:lnTo>
                  <a:pt x="3059" y="2831019"/>
                </a:lnTo>
                <a:lnTo>
                  <a:pt x="11992" y="2878448"/>
                </a:lnTo>
                <a:lnTo>
                  <a:pt x="26430" y="2923683"/>
                </a:lnTo>
                <a:lnTo>
                  <a:pt x="46005" y="2966356"/>
                </a:lnTo>
                <a:lnTo>
                  <a:pt x="70350" y="3006099"/>
                </a:lnTo>
                <a:lnTo>
                  <a:pt x="99097" y="3042545"/>
                </a:lnTo>
                <a:lnTo>
                  <a:pt x="131877" y="3075325"/>
                </a:lnTo>
                <a:lnTo>
                  <a:pt x="168323" y="3104072"/>
                </a:lnTo>
                <a:lnTo>
                  <a:pt x="208066" y="3128417"/>
                </a:lnTo>
                <a:lnTo>
                  <a:pt x="250740" y="3147993"/>
                </a:lnTo>
                <a:lnTo>
                  <a:pt x="295974" y="3162431"/>
                </a:lnTo>
                <a:lnTo>
                  <a:pt x="343403" y="3171364"/>
                </a:lnTo>
                <a:lnTo>
                  <a:pt x="392658" y="3174423"/>
                </a:lnTo>
                <a:lnTo>
                  <a:pt x="18772115" y="3174423"/>
                </a:lnTo>
                <a:lnTo>
                  <a:pt x="18821370" y="3171364"/>
                </a:lnTo>
                <a:lnTo>
                  <a:pt x="18868798" y="3162431"/>
                </a:lnTo>
                <a:lnTo>
                  <a:pt x="18914033" y="3147993"/>
                </a:lnTo>
                <a:lnTo>
                  <a:pt x="18956707" y="3128417"/>
                </a:lnTo>
                <a:lnTo>
                  <a:pt x="18996450" y="3104072"/>
                </a:lnTo>
                <a:lnTo>
                  <a:pt x="19032896" y="3075325"/>
                </a:lnTo>
                <a:lnTo>
                  <a:pt x="19065676" y="3042545"/>
                </a:lnTo>
                <a:lnTo>
                  <a:pt x="19094423" y="3006099"/>
                </a:lnTo>
                <a:lnTo>
                  <a:pt x="19118768" y="2966356"/>
                </a:lnTo>
                <a:lnTo>
                  <a:pt x="19138343" y="2923683"/>
                </a:lnTo>
                <a:lnTo>
                  <a:pt x="19152781" y="2878448"/>
                </a:lnTo>
                <a:lnTo>
                  <a:pt x="19161714" y="2831019"/>
                </a:lnTo>
                <a:lnTo>
                  <a:pt x="19164773" y="2781765"/>
                </a:lnTo>
                <a:lnTo>
                  <a:pt x="19164773" y="392658"/>
                </a:lnTo>
                <a:lnTo>
                  <a:pt x="19161714" y="343403"/>
                </a:lnTo>
                <a:lnTo>
                  <a:pt x="19152781" y="295974"/>
                </a:lnTo>
                <a:lnTo>
                  <a:pt x="19138343" y="250740"/>
                </a:lnTo>
                <a:lnTo>
                  <a:pt x="19118768" y="208066"/>
                </a:lnTo>
                <a:lnTo>
                  <a:pt x="19094423" y="168323"/>
                </a:lnTo>
                <a:lnTo>
                  <a:pt x="19065676" y="131877"/>
                </a:lnTo>
                <a:lnTo>
                  <a:pt x="19032896" y="99097"/>
                </a:lnTo>
                <a:lnTo>
                  <a:pt x="18996450" y="70350"/>
                </a:lnTo>
                <a:lnTo>
                  <a:pt x="18956707" y="46005"/>
                </a:lnTo>
                <a:lnTo>
                  <a:pt x="18914033" y="26430"/>
                </a:lnTo>
                <a:lnTo>
                  <a:pt x="18868798" y="11992"/>
                </a:lnTo>
                <a:lnTo>
                  <a:pt x="18821370" y="3059"/>
                </a:lnTo>
                <a:lnTo>
                  <a:pt x="18772115" y="0"/>
                </a:lnTo>
                <a:lnTo>
                  <a:pt x="392658" y="0"/>
                </a:lnTo>
                <a:close/>
              </a:path>
            </a:pathLst>
          </a:custGeom>
          <a:ln w="17451">
            <a:solidFill>
              <a:srgbClr val="D8DA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07935" y="2277417"/>
            <a:ext cx="6214110" cy="1836420"/>
          </a:xfrm>
          <a:custGeom>
            <a:avLst/>
            <a:gdLst/>
            <a:ahLst/>
            <a:cxnLst/>
            <a:rect l="l" t="t" r="r" b="b"/>
            <a:pathLst>
              <a:path w="6214109" h="1836420">
                <a:moveTo>
                  <a:pt x="5899654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1521812"/>
                </a:lnTo>
                <a:lnTo>
                  <a:pt x="3405" y="1568231"/>
                </a:lnTo>
                <a:lnTo>
                  <a:pt x="13299" y="1612535"/>
                </a:lnTo>
                <a:lnTo>
                  <a:pt x="29196" y="1654239"/>
                </a:lnTo>
                <a:lnTo>
                  <a:pt x="50608" y="1692856"/>
                </a:lnTo>
                <a:lnTo>
                  <a:pt x="77050" y="1727901"/>
                </a:lnTo>
                <a:lnTo>
                  <a:pt x="108037" y="1758888"/>
                </a:lnTo>
                <a:lnTo>
                  <a:pt x="143082" y="1785330"/>
                </a:lnTo>
                <a:lnTo>
                  <a:pt x="181699" y="1806742"/>
                </a:lnTo>
                <a:lnTo>
                  <a:pt x="223403" y="1822638"/>
                </a:lnTo>
                <a:lnTo>
                  <a:pt x="267707" y="1832532"/>
                </a:lnTo>
                <a:lnTo>
                  <a:pt x="314126" y="1835938"/>
                </a:lnTo>
                <a:lnTo>
                  <a:pt x="5899654" y="1835938"/>
                </a:lnTo>
                <a:lnTo>
                  <a:pt x="5946075" y="1832532"/>
                </a:lnTo>
                <a:lnTo>
                  <a:pt x="5990380" y="1822638"/>
                </a:lnTo>
                <a:lnTo>
                  <a:pt x="6032085" y="1806742"/>
                </a:lnTo>
                <a:lnTo>
                  <a:pt x="6070702" y="1785330"/>
                </a:lnTo>
                <a:lnTo>
                  <a:pt x="6105747" y="1758888"/>
                </a:lnTo>
                <a:lnTo>
                  <a:pt x="6136733" y="1727901"/>
                </a:lnTo>
                <a:lnTo>
                  <a:pt x="6163174" y="1692856"/>
                </a:lnTo>
                <a:lnTo>
                  <a:pt x="6184586" y="1654239"/>
                </a:lnTo>
                <a:lnTo>
                  <a:pt x="6200481" y="1612535"/>
                </a:lnTo>
                <a:lnTo>
                  <a:pt x="6210375" y="1568231"/>
                </a:lnTo>
                <a:lnTo>
                  <a:pt x="6213781" y="1521812"/>
                </a:lnTo>
                <a:lnTo>
                  <a:pt x="6213781" y="314126"/>
                </a:lnTo>
                <a:lnTo>
                  <a:pt x="6210375" y="267707"/>
                </a:lnTo>
                <a:lnTo>
                  <a:pt x="6200481" y="223403"/>
                </a:lnTo>
                <a:lnTo>
                  <a:pt x="6184586" y="181699"/>
                </a:lnTo>
                <a:lnTo>
                  <a:pt x="6163174" y="143082"/>
                </a:lnTo>
                <a:lnTo>
                  <a:pt x="6136733" y="108037"/>
                </a:lnTo>
                <a:lnTo>
                  <a:pt x="6105747" y="77050"/>
                </a:lnTo>
                <a:lnTo>
                  <a:pt x="6070702" y="50608"/>
                </a:lnTo>
                <a:lnTo>
                  <a:pt x="6032085" y="29196"/>
                </a:lnTo>
                <a:lnTo>
                  <a:pt x="5990380" y="13299"/>
                </a:lnTo>
                <a:lnTo>
                  <a:pt x="5946075" y="3405"/>
                </a:lnTo>
                <a:lnTo>
                  <a:pt x="5899654" y="0"/>
                </a:lnTo>
                <a:close/>
              </a:path>
            </a:pathLst>
          </a:custGeom>
          <a:solidFill>
            <a:srgbClr val="0787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7933" y="3555138"/>
            <a:ext cx="6214110" cy="558800"/>
          </a:xfrm>
          <a:custGeom>
            <a:avLst/>
            <a:gdLst/>
            <a:ahLst/>
            <a:cxnLst/>
            <a:rect l="l" t="t" r="r" b="b"/>
            <a:pathLst>
              <a:path w="6214109" h="558800">
                <a:moveTo>
                  <a:pt x="1586374" y="0"/>
                </a:moveTo>
                <a:lnTo>
                  <a:pt x="1483149" y="635"/>
                </a:lnTo>
                <a:lnTo>
                  <a:pt x="1484553" y="635"/>
                </a:lnTo>
                <a:lnTo>
                  <a:pt x="1347588" y="3528"/>
                </a:lnTo>
                <a:lnTo>
                  <a:pt x="1217816" y="8564"/>
                </a:lnTo>
                <a:lnTo>
                  <a:pt x="1218085" y="8564"/>
                </a:lnTo>
                <a:lnTo>
                  <a:pt x="1180216" y="10464"/>
                </a:lnTo>
                <a:lnTo>
                  <a:pt x="1067040" y="17333"/>
                </a:lnTo>
                <a:lnTo>
                  <a:pt x="930839" y="27818"/>
                </a:lnTo>
                <a:lnTo>
                  <a:pt x="659742" y="53581"/>
                </a:lnTo>
                <a:lnTo>
                  <a:pt x="594220" y="61334"/>
                </a:lnTo>
                <a:lnTo>
                  <a:pt x="530335" y="69821"/>
                </a:lnTo>
                <a:lnTo>
                  <a:pt x="468263" y="78923"/>
                </a:lnTo>
                <a:lnTo>
                  <a:pt x="408183" y="88521"/>
                </a:lnTo>
                <a:lnTo>
                  <a:pt x="350272" y="98494"/>
                </a:lnTo>
                <a:lnTo>
                  <a:pt x="294706" y="108724"/>
                </a:lnTo>
                <a:lnTo>
                  <a:pt x="241663" y="119090"/>
                </a:lnTo>
                <a:lnTo>
                  <a:pt x="191321" y="129473"/>
                </a:lnTo>
                <a:lnTo>
                  <a:pt x="143856" y="139753"/>
                </a:lnTo>
                <a:lnTo>
                  <a:pt x="58269" y="159527"/>
                </a:lnTo>
                <a:lnTo>
                  <a:pt x="0" y="173982"/>
                </a:lnTo>
                <a:lnTo>
                  <a:pt x="112" y="245625"/>
                </a:lnTo>
                <a:lnTo>
                  <a:pt x="3405" y="290509"/>
                </a:lnTo>
                <a:lnTo>
                  <a:pt x="13299" y="334814"/>
                </a:lnTo>
                <a:lnTo>
                  <a:pt x="29196" y="376517"/>
                </a:lnTo>
                <a:lnTo>
                  <a:pt x="50608" y="415135"/>
                </a:lnTo>
                <a:lnTo>
                  <a:pt x="77050" y="450180"/>
                </a:lnTo>
                <a:lnTo>
                  <a:pt x="108037" y="481166"/>
                </a:lnTo>
                <a:lnTo>
                  <a:pt x="143082" y="507609"/>
                </a:lnTo>
                <a:lnTo>
                  <a:pt x="181699" y="529021"/>
                </a:lnTo>
                <a:lnTo>
                  <a:pt x="223403" y="544917"/>
                </a:lnTo>
                <a:lnTo>
                  <a:pt x="267707" y="554811"/>
                </a:lnTo>
                <a:lnTo>
                  <a:pt x="314126" y="558217"/>
                </a:lnTo>
                <a:lnTo>
                  <a:pt x="5899654" y="558217"/>
                </a:lnTo>
                <a:lnTo>
                  <a:pt x="5946075" y="554811"/>
                </a:lnTo>
                <a:lnTo>
                  <a:pt x="5990380" y="544917"/>
                </a:lnTo>
                <a:lnTo>
                  <a:pt x="6032085" y="529021"/>
                </a:lnTo>
                <a:lnTo>
                  <a:pt x="6070702" y="507609"/>
                </a:lnTo>
                <a:lnTo>
                  <a:pt x="6105747" y="481166"/>
                </a:lnTo>
                <a:lnTo>
                  <a:pt x="6136733" y="450180"/>
                </a:lnTo>
                <a:lnTo>
                  <a:pt x="6163175" y="415135"/>
                </a:lnTo>
                <a:lnTo>
                  <a:pt x="6184586" y="376517"/>
                </a:lnTo>
                <a:lnTo>
                  <a:pt x="6200481" y="334814"/>
                </a:lnTo>
                <a:lnTo>
                  <a:pt x="6210375" y="290509"/>
                </a:lnTo>
                <a:lnTo>
                  <a:pt x="6212703" y="258782"/>
                </a:lnTo>
                <a:lnTo>
                  <a:pt x="5427255" y="258782"/>
                </a:lnTo>
                <a:lnTo>
                  <a:pt x="5367686" y="258619"/>
                </a:lnTo>
                <a:lnTo>
                  <a:pt x="4932707" y="251665"/>
                </a:lnTo>
                <a:lnTo>
                  <a:pt x="4600564" y="240919"/>
                </a:lnTo>
                <a:lnTo>
                  <a:pt x="4319578" y="226888"/>
                </a:lnTo>
                <a:lnTo>
                  <a:pt x="4122846" y="213466"/>
                </a:lnTo>
                <a:lnTo>
                  <a:pt x="3943810" y="198228"/>
                </a:lnTo>
                <a:lnTo>
                  <a:pt x="3693808" y="172246"/>
                </a:lnTo>
                <a:lnTo>
                  <a:pt x="2922541" y="81765"/>
                </a:lnTo>
                <a:lnTo>
                  <a:pt x="2619536" y="51518"/>
                </a:lnTo>
                <a:lnTo>
                  <a:pt x="2390557" y="32527"/>
                </a:lnTo>
                <a:lnTo>
                  <a:pt x="2178887" y="18366"/>
                </a:lnTo>
                <a:lnTo>
                  <a:pt x="1983594" y="8564"/>
                </a:lnTo>
                <a:lnTo>
                  <a:pt x="1803748" y="2650"/>
                </a:lnTo>
                <a:lnTo>
                  <a:pt x="1638570" y="155"/>
                </a:lnTo>
                <a:lnTo>
                  <a:pt x="1638878" y="155"/>
                </a:lnTo>
                <a:lnTo>
                  <a:pt x="1586374" y="0"/>
                </a:lnTo>
                <a:close/>
              </a:path>
              <a:path w="6214109" h="558800">
                <a:moveTo>
                  <a:pt x="6213510" y="247777"/>
                </a:moveTo>
                <a:lnTo>
                  <a:pt x="6210202" y="247777"/>
                </a:lnTo>
                <a:lnTo>
                  <a:pt x="5795397" y="256432"/>
                </a:lnTo>
                <a:lnTo>
                  <a:pt x="5485735" y="258782"/>
                </a:lnTo>
                <a:lnTo>
                  <a:pt x="6212703" y="258782"/>
                </a:lnTo>
                <a:lnTo>
                  <a:pt x="6212821" y="257172"/>
                </a:lnTo>
                <a:lnTo>
                  <a:pt x="6212939" y="255557"/>
                </a:lnTo>
                <a:lnTo>
                  <a:pt x="6213010" y="254598"/>
                </a:lnTo>
                <a:lnTo>
                  <a:pt x="6213098" y="253398"/>
                </a:lnTo>
                <a:lnTo>
                  <a:pt x="6213167" y="252449"/>
                </a:lnTo>
                <a:lnTo>
                  <a:pt x="6213253" y="251290"/>
                </a:lnTo>
                <a:lnTo>
                  <a:pt x="6213363" y="249790"/>
                </a:lnTo>
                <a:lnTo>
                  <a:pt x="6213430" y="248871"/>
                </a:lnTo>
                <a:lnTo>
                  <a:pt x="6213510" y="247777"/>
                </a:lnTo>
                <a:close/>
              </a:path>
            </a:pathLst>
          </a:custGeom>
          <a:solidFill>
            <a:srgbClr val="ADD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149391" y="2277417"/>
            <a:ext cx="6214110" cy="1836420"/>
          </a:xfrm>
          <a:custGeom>
            <a:avLst/>
            <a:gdLst/>
            <a:ahLst/>
            <a:cxnLst/>
            <a:rect l="l" t="t" r="r" b="b"/>
            <a:pathLst>
              <a:path w="6214109" h="1836420">
                <a:moveTo>
                  <a:pt x="5899663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1521812"/>
                </a:lnTo>
                <a:lnTo>
                  <a:pt x="3405" y="1568231"/>
                </a:lnTo>
                <a:lnTo>
                  <a:pt x="13299" y="1612535"/>
                </a:lnTo>
                <a:lnTo>
                  <a:pt x="29196" y="1654239"/>
                </a:lnTo>
                <a:lnTo>
                  <a:pt x="50608" y="1692856"/>
                </a:lnTo>
                <a:lnTo>
                  <a:pt x="77050" y="1727901"/>
                </a:lnTo>
                <a:lnTo>
                  <a:pt x="108037" y="1758888"/>
                </a:lnTo>
                <a:lnTo>
                  <a:pt x="143082" y="1785330"/>
                </a:lnTo>
                <a:lnTo>
                  <a:pt x="181699" y="1806742"/>
                </a:lnTo>
                <a:lnTo>
                  <a:pt x="223403" y="1822638"/>
                </a:lnTo>
                <a:lnTo>
                  <a:pt x="267707" y="1832532"/>
                </a:lnTo>
                <a:lnTo>
                  <a:pt x="314126" y="1835938"/>
                </a:lnTo>
                <a:lnTo>
                  <a:pt x="5899663" y="1835938"/>
                </a:lnTo>
                <a:lnTo>
                  <a:pt x="5946082" y="1832532"/>
                </a:lnTo>
                <a:lnTo>
                  <a:pt x="5990386" y="1822638"/>
                </a:lnTo>
                <a:lnTo>
                  <a:pt x="6032090" y="1806742"/>
                </a:lnTo>
                <a:lnTo>
                  <a:pt x="6070707" y="1785330"/>
                </a:lnTo>
                <a:lnTo>
                  <a:pt x="6105752" y="1758888"/>
                </a:lnTo>
                <a:lnTo>
                  <a:pt x="6136739" y="1727901"/>
                </a:lnTo>
                <a:lnTo>
                  <a:pt x="6163181" y="1692856"/>
                </a:lnTo>
                <a:lnTo>
                  <a:pt x="6184593" y="1654239"/>
                </a:lnTo>
                <a:lnTo>
                  <a:pt x="6200489" y="1612535"/>
                </a:lnTo>
                <a:lnTo>
                  <a:pt x="6210383" y="1568231"/>
                </a:lnTo>
                <a:lnTo>
                  <a:pt x="6213789" y="1521812"/>
                </a:lnTo>
                <a:lnTo>
                  <a:pt x="6213789" y="314126"/>
                </a:lnTo>
                <a:lnTo>
                  <a:pt x="6210383" y="267707"/>
                </a:lnTo>
                <a:lnTo>
                  <a:pt x="6200489" y="223403"/>
                </a:lnTo>
                <a:lnTo>
                  <a:pt x="6184593" y="181699"/>
                </a:lnTo>
                <a:lnTo>
                  <a:pt x="6163181" y="143082"/>
                </a:lnTo>
                <a:lnTo>
                  <a:pt x="6136739" y="108037"/>
                </a:lnTo>
                <a:lnTo>
                  <a:pt x="6105752" y="77050"/>
                </a:lnTo>
                <a:lnTo>
                  <a:pt x="6070707" y="50608"/>
                </a:lnTo>
                <a:lnTo>
                  <a:pt x="6032090" y="29196"/>
                </a:lnTo>
                <a:lnTo>
                  <a:pt x="5990386" y="13299"/>
                </a:lnTo>
                <a:lnTo>
                  <a:pt x="5946082" y="3405"/>
                </a:lnTo>
                <a:lnTo>
                  <a:pt x="5899663" y="0"/>
                </a:lnTo>
                <a:close/>
              </a:path>
            </a:pathLst>
          </a:custGeom>
          <a:solidFill>
            <a:srgbClr val="6F5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149398" y="3555138"/>
            <a:ext cx="6214110" cy="558800"/>
          </a:xfrm>
          <a:custGeom>
            <a:avLst/>
            <a:gdLst/>
            <a:ahLst/>
            <a:cxnLst/>
            <a:rect l="l" t="t" r="r" b="b"/>
            <a:pathLst>
              <a:path w="6214109" h="558800">
                <a:moveTo>
                  <a:pt x="1533635" y="0"/>
                </a:moveTo>
                <a:lnTo>
                  <a:pt x="1430410" y="635"/>
                </a:lnTo>
                <a:lnTo>
                  <a:pt x="1431814" y="635"/>
                </a:lnTo>
                <a:lnTo>
                  <a:pt x="1294849" y="3528"/>
                </a:lnTo>
                <a:lnTo>
                  <a:pt x="1165077" y="8564"/>
                </a:lnTo>
                <a:lnTo>
                  <a:pt x="1165346" y="8564"/>
                </a:lnTo>
                <a:lnTo>
                  <a:pt x="1127477" y="10464"/>
                </a:lnTo>
                <a:lnTo>
                  <a:pt x="1014301" y="17333"/>
                </a:lnTo>
                <a:lnTo>
                  <a:pt x="878100" y="27818"/>
                </a:lnTo>
                <a:lnTo>
                  <a:pt x="607002" y="53581"/>
                </a:lnTo>
                <a:lnTo>
                  <a:pt x="541481" y="61334"/>
                </a:lnTo>
                <a:lnTo>
                  <a:pt x="477595" y="69821"/>
                </a:lnTo>
                <a:lnTo>
                  <a:pt x="415524" y="78923"/>
                </a:lnTo>
                <a:lnTo>
                  <a:pt x="355444" y="88521"/>
                </a:lnTo>
                <a:lnTo>
                  <a:pt x="297533" y="98494"/>
                </a:lnTo>
                <a:lnTo>
                  <a:pt x="241967" y="108724"/>
                </a:lnTo>
                <a:lnTo>
                  <a:pt x="188924" y="119090"/>
                </a:lnTo>
                <a:lnTo>
                  <a:pt x="138582" y="129473"/>
                </a:lnTo>
                <a:lnTo>
                  <a:pt x="46707" y="149811"/>
                </a:lnTo>
                <a:lnTo>
                  <a:pt x="0" y="160882"/>
                </a:lnTo>
                <a:lnTo>
                  <a:pt x="112" y="245625"/>
                </a:lnTo>
                <a:lnTo>
                  <a:pt x="3405" y="290509"/>
                </a:lnTo>
                <a:lnTo>
                  <a:pt x="13299" y="334814"/>
                </a:lnTo>
                <a:lnTo>
                  <a:pt x="29194" y="376517"/>
                </a:lnTo>
                <a:lnTo>
                  <a:pt x="50606" y="415135"/>
                </a:lnTo>
                <a:lnTo>
                  <a:pt x="77047" y="450180"/>
                </a:lnTo>
                <a:lnTo>
                  <a:pt x="108033" y="481166"/>
                </a:lnTo>
                <a:lnTo>
                  <a:pt x="143078" y="507609"/>
                </a:lnTo>
                <a:lnTo>
                  <a:pt x="181695" y="529021"/>
                </a:lnTo>
                <a:lnTo>
                  <a:pt x="223400" y="544917"/>
                </a:lnTo>
                <a:lnTo>
                  <a:pt x="267705" y="554811"/>
                </a:lnTo>
                <a:lnTo>
                  <a:pt x="314126" y="558217"/>
                </a:lnTo>
                <a:lnTo>
                  <a:pt x="5899654" y="558217"/>
                </a:lnTo>
                <a:lnTo>
                  <a:pt x="5946073" y="554811"/>
                </a:lnTo>
                <a:lnTo>
                  <a:pt x="5990377" y="544917"/>
                </a:lnTo>
                <a:lnTo>
                  <a:pt x="6032081" y="529021"/>
                </a:lnTo>
                <a:lnTo>
                  <a:pt x="6070698" y="507609"/>
                </a:lnTo>
                <a:lnTo>
                  <a:pt x="6105743" y="481166"/>
                </a:lnTo>
                <a:lnTo>
                  <a:pt x="6136730" y="450180"/>
                </a:lnTo>
                <a:lnTo>
                  <a:pt x="6163172" y="415135"/>
                </a:lnTo>
                <a:lnTo>
                  <a:pt x="6184585" y="376517"/>
                </a:lnTo>
                <a:lnTo>
                  <a:pt x="6200481" y="334814"/>
                </a:lnTo>
                <a:lnTo>
                  <a:pt x="6210375" y="290509"/>
                </a:lnTo>
                <a:lnTo>
                  <a:pt x="6212703" y="258782"/>
                </a:lnTo>
                <a:lnTo>
                  <a:pt x="5374516" y="258782"/>
                </a:lnTo>
                <a:lnTo>
                  <a:pt x="5314947" y="258619"/>
                </a:lnTo>
                <a:lnTo>
                  <a:pt x="4879968" y="251665"/>
                </a:lnTo>
                <a:lnTo>
                  <a:pt x="4547825" y="240919"/>
                </a:lnTo>
                <a:lnTo>
                  <a:pt x="4266839" y="226888"/>
                </a:lnTo>
                <a:lnTo>
                  <a:pt x="4070107" y="213466"/>
                </a:lnTo>
                <a:lnTo>
                  <a:pt x="3891071" y="198228"/>
                </a:lnTo>
                <a:lnTo>
                  <a:pt x="3641068" y="172246"/>
                </a:lnTo>
                <a:lnTo>
                  <a:pt x="2869802" y="81765"/>
                </a:lnTo>
                <a:lnTo>
                  <a:pt x="2566797" y="51518"/>
                </a:lnTo>
                <a:lnTo>
                  <a:pt x="2337818" y="32527"/>
                </a:lnTo>
                <a:lnTo>
                  <a:pt x="2126148" y="18366"/>
                </a:lnTo>
                <a:lnTo>
                  <a:pt x="1930855" y="8564"/>
                </a:lnTo>
                <a:lnTo>
                  <a:pt x="1751009" y="2650"/>
                </a:lnTo>
                <a:lnTo>
                  <a:pt x="1585831" y="155"/>
                </a:lnTo>
                <a:lnTo>
                  <a:pt x="1586139" y="155"/>
                </a:lnTo>
                <a:lnTo>
                  <a:pt x="1533635" y="0"/>
                </a:lnTo>
                <a:close/>
              </a:path>
              <a:path w="6214109" h="558800">
                <a:moveTo>
                  <a:pt x="6213629" y="246154"/>
                </a:moveTo>
                <a:lnTo>
                  <a:pt x="5742658" y="256432"/>
                </a:lnTo>
                <a:lnTo>
                  <a:pt x="5432996" y="258782"/>
                </a:lnTo>
                <a:lnTo>
                  <a:pt x="6212703" y="258782"/>
                </a:lnTo>
                <a:lnTo>
                  <a:pt x="6212821" y="257172"/>
                </a:lnTo>
                <a:lnTo>
                  <a:pt x="6212939" y="255557"/>
                </a:lnTo>
                <a:lnTo>
                  <a:pt x="6213010" y="254598"/>
                </a:lnTo>
                <a:lnTo>
                  <a:pt x="6213098" y="253398"/>
                </a:lnTo>
                <a:lnTo>
                  <a:pt x="6213167" y="252449"/>
                </a:lnTo>
                <a:lnTo>
                  <a:pt x="6213253" y="251290"/>
                </a:lnTo>
                <a:lnTo>
                  <a:pt x="6213363" y="249790"/>
                </a:lnTo>
                <a:lnTo>
                  <a:pt x="6213430" y="248871"/>
                </a:lnTo>
                <a:lnTo>
                  <a:pt x="6213520" y="247642"/>
                </a:lnTo>
                <a:lnTo>
                  <a:pt x="6213629" y="246154"/>
                </a:lnTo>
                <a:close/>
              </a:path>
            </a:pathLst>
          </a:custGeom>
          <a:solidFill>
            <a:srgbClr val="CAB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3490848" y="2277417"/>
            <a:ext cx="6214110" cy="1836420"/>
          </a:xfrm>
          <a:custGeom>
            <a:avLst/>
            <a:gdLst/>
            <a:ahLst/>
            <a:cxnLst/>
            <a:rect l="l" t="t" r="r" b="b"/>
            <a:pathLst>
              <a:path w="6214109" h="1836420">
                <a:moveTo>
                  <a:pt x="5899654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1521812"/>
                </a:lnTo>
                <a:lnTo>
                  <a:pt x="3405" y="1568231"/>
                </a:lnTo>
                <a:lnTo>
                  <a:pt x="13299" y="1612535"/>
                </a:lnTo>
                <a:lnTo>
                  <a:pt x="29196" y="1654239"/>
                </a:lnTo>
                <a:lnTo>
                  <a:pt x="50608" y="1692856"/>
                </a:lnTo>
                <a:lnTo>
                  <a:pt x="77050" y="1727901"/>
                </a:lnTo>
                <a:lnTo>
                  <a:pt x="108037" y="1758888"/>
                </a:lnTo>
                <a:lnTo>
                  <a:pt x="143082" y="1785330"/>
                </a:lnTo>
                <a:lnTo>
                  <a:pt x="181699" y="1806742"/>
                </a:lnTo>
                <a:lnTo>
                  <a:pt x="223403" y="1822638"/>
                </a:lnTo>
                <a:lnTo>
                  <a:pt x="267707" y="1832532"/>
                </a:lnTo>
                <a:lnTo>
                  <a:pt x="314126" y="1835938"/>
                </a:lnTo>
                <a:lnTo>
                  <a:pt x="5899654" y="1835938"/>
                </a:lnTo>
                <a:lnTo>
                  <a:pt x="5946075" y="1832532"/>
                </a:lnTo>
                <a:lnTo>
                  <a:pt x="5990380" y="1822638"/>
                </a:lnTo>
                <a:lnTo>
                  <a:pt x="6032085" y="1806742"/>
                </a:lnTo>
                <a:lnTo>
                  <a:pt x="6070702" y="1785330"/>
                </a:lnTo>
                <a:lnTo>
                  <a:pt x="6105747" y="1758888"/>
                </a:lnTo>
                <a:lnTo>
                  <a:pt x="6136733" y="1727901"/>
                </a:lnTo>
                <a:lnTo>
                  <a:pt x="6163174" y="1692856"/>
                </a:lnTo>
                <a:lnTo>
                  <a:pt x="6184586" y="1654239"/>
                </a:lnTo>
                <a:lnTo>
                  <a:pt x="6200481" y="1612535"/>
                </a:lnTo>
                <a:lnTo>
                  <a:pt x="6210375" y="1568231"/>
                </a:lnTo>
                <a:lnTo>
                  <a:pt x="6213781" y="1521812"/>
                </a:lnTo>
                <a:lnTo>
                  <a:pt x="6213781" y="314126"/>
                </a:lnTo>
                <a:lnTo>
                  <a:pt x="6210375" y="267707"/>
                </a:lnTo>
                <a:lnTo>
                  <a:pt x="6200481" y="223403"/>
                </a:lnTo>
                <a:lnTo>
                  <a:pt x="6184586" y="181699"/>
                </a:lnTo>
                <a:lnTo>
                  <a:pt x="6163174" y="143082"/>
                </a:lnTo>
                <a:lnTo>
                  <a:pt x="6136733" y="108037"/>
                </a:lnTo>
                <a:lnTo>
                  <a:pt x="6105747" y="77050"/>
                </a:lnTo>
                <a:lnTo>
                  <a:pt x="6070702" y="50608"/>
                </a:lnTo>
                <a:lnTo>
                  <a:pt x="6032085" y="29196"/>
                </a:lnTo>
                <a:lnTo>
                  <a:pt x="5990380" y="13299"/>
                </a:lnTo>
                <a:lnTo>
                  <a:pt x="5946075" y="3405"/>
                </a:lnTo>
                <a:lnTo>
                  <a:pt x="5899654" y="0"/>
                </a:lnTo>
                <a:close/>
              </a:path>
            </a:pathLst>
          </a:custGeom>
          <a:solidFill>
            <a:srgbClr val="037D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490844" y="3555138"/>
            <a:ext cx="6214110" cy="558800"/>
          </a:xfrm>
          <a:custGeom>
            <a:avLst/>
            <a:gdLst/>
            <a:ahLst/>
            <a:cxnLst/>
            <a:rect l="l" t="t" r="r" b="b"/>
            <a:pathLst>
              <a:path w="6214109" h="558800">
                <a:moveTo>
                  <a:pt x="1603450" y="0"/>
                </a:moveTo>
                <a:lnTo>
                  <a:pt x="1500225" y="635"/>
                </a:lnTo>
                <a:lnTo>
                  <a:pt x="1501629" y="635"/>
                </a:lnTo>
                <a:lnTo>
                  <a:pt x="1364664" y="3528"/>
                </a:lnTo>
                <a:lnTo>
                  <a:pt x="1234892" y="8564"/>
                </a:lnTo>
                <a:lnTo>
                  <a:pt x="1235160" y="8564"/>
                </a:lnTo>
                <a:lnTo>
                  <a:pt x="1197292" y="10464"/>
                </a:lnTo>
                <a:lnTo>
                  <a:pt x="1084116" y="17333"/>
                </a:lnTo>
                <a:lnTo>
                  <a:pt x="947915" y="27818"/>
                </a:lnTo>
                <a:lnTo>
                  <a:pt x="676817" y="53581"/>
                </a:lnTo>
                <a:lnTo>
                  <a:pt x="611295" y="61334"/>
                </a:lnTo>
                <a:lnTo>
                  <a:pt x="547410" y="69821"/>
                </a:lnTo>
                <a:lnTo>
                  <a:pt x="485339" y="78923"/>
                </a:lnTo>
                <a:lnTo>
                  <a:pt x="425259" y="88521"/>
                </a:lnTo>
                <a:lnTo>
                  <a:pt x="367347" y="98494"/>
                </a:lnTo>
                <a:lnTo>
                  <a:pt x="311782" y="108724"/>
                </a:lnTo>
                <a:lnTo>
                  <a:pt x="258739" y="119090"/>
                </a:lnTo>
                <a:lnTo>
                  <a:pt x="208397" y="129473"/>
                </a:lnTo>
                <a:lnTo>
                  <a:pt x="160932" y="139753"/>
                </a:lnTo>
                <a:lnTo>
                  <a:pt x="75344" y="159527"/>
                </a:lnTo>
                <a:lnTo>
                  <a:pt x="0" y="178343"/>
                </a:lnTo>
                <a:lnTo>
                  <a:pt x="112" y="245625"/>
                </a:lnTo>
                <a:lnTo>
                  <a:pt x="3405" y="290509"/>
                </a:lnTo>
                <a:lnTo>
                  <a:pt x="13299" y="334814"/>
                </a:lnTo>
                <a:lnTo>
                  <a:pt x="29196" y="376517"/>
                </a:lnTo>
                <a:lnTo>
                  <a:pt x="50608" y="415135"/>
                </a:lnTo>
                <a:lnTo>
                  <a:pt x="77050" y="450180"/>
                </a:lnTo>
                <a:lnTo>
                  <a:pt x="108037" y="481166"/>
                </a:lnTo>
                <a:lnTo>
                  <a:pt x="143082" y="507609"/>
                </a:lnTo>
                <a:lnTo>
                  <a:pt x="181699" y="529021"/>
                </a:lnTo>
                <a:lnTo>
                  <a:pt x="223403" y="544917"/>
                </a:lnTo>
                <a:lnTo>
                  <a:pt x="267707" y="554811"/>
                </a:lnTo>
                <a:lnTo>
                  <a:pt x="314126" y="558217"/>
                </a:lnTo>
                <a:lnTo>
                  <a:pt x="5899663" y="558217"/>
                </a:lnTo>
                <a:lnTo>
                  <a:pt x="5946082" y="554811"/>
                </a:lnTo>
                <a:lnTo>
                  <a:pt x="5990386" y="544917"/>
                </a:lnTo>
                <a:lnTo>
                  <a:pt x="6032090" y="529021"/>
                </a:lnTo>
                <a:lnTo>
                  <a:pt x="6070707" y="507609"/>
                </a:lnTo>
                <a:lnTo>
                  <a:pt x="6105752" y="481166"/>
                </a:lnTo>
                <a:lnTo>
                  <a:pt x="6136739" y="450180"/>
                </a:lnTo>
                <a:lnTo>
                  <a:pt x="6163181" y="415135"/>
                </a:lnTo>
                <a:lnTo>
                  <a:pt x="6184593" y="376517"/>
                </a:lnTo>
                <a:lnTo>
                  <a:pt x="6200490" y="334814"/>
                </a:lnTo>
                <a:lnTo>
                  <a:pt x="6210384" y="290509"/>
                </a:lnTo>
                <a:lnTo>
                  <a:pt x="6212711" y="258782"/>
                </a:lnTo>
                <a:lnTo>
                  <a:pt x="5444331" y="258782"/>
                </a:lnTo>
                <a:lnTo>
                  <a:pt x="5384761" y="258619"/>
                </a:lnTo>
                <a:lnTo>
                  <a:pt x="4949783" y="251665"/>
                </a:lnTo>
                <a:lnTo>
                  <a:pt x="4617640" y="240919"/>
                </a:lnTo>
                <a:lnTo>
                  <a:pt x="4336654" y="226888"/>
                </a:lnTo>
                <a:lnTo>
                  <a:pt x="4139922" y="213466"/>
                </a:lnTo>
                <a:lnTo>
                  <a:pt x="3960885" y="198228"/>
                </a:lnTo>
                <a:lnTo>
                  <a:pt x="3710883" y="172246"/>
                </a:lnTo>
                <a:lnTo>
                  <a:pt x="2939617" y="81765"/>
                </a:lnTo>
                <a:lnTo>
                  <a:pt x="2636612" y="51518"/>
                </a:lnTo>
                <a:lnTo>
                  <a:pt x="2407633" y="32527"/>
                </a:lnTo>
                <a:lnTo>
                  <a:pt x="2195962" y="18366"/>
                </a:lnTo>
                <a:lnTo>
                  <a:pt x="2000669" y="8564"/>
                </a:lnTo>
                <a:lnTo>
                  <a:pt x="1820823" y="2650"/>
                </a:lnTo>
                <a:lnTo>
                  <a:pt x="1655646" y="155"/>
                </a:lnTo>
                <a:lnTo>
                  <a:pt x="1655953" y="155"/>
                </a:lnTo>
                <a:lnTo>
                  <a:pt x="1603450" y="0"/>
                </a:lnTo>
                <a:close/>
              </a:path>
              <a:path w="6214109" h="558800">
                <a:moveTo>
                  <a:pt x="6213491" y="248153"/>
                </a:moveTo>
                <a:lnTo>
                  <a:pt x="5812473" y="256432"/>
                </a:lnTo>
                <a:lnTo>
                  <a:pt x="5502810" y="258782"/>
                </a:lnTo>
                <a:lnTo>
                  <a:pt x="6212711" y="258782"/>
                </a:lnTo>
                <a:lnTo>
                  <a:pt x="6212830" y="257172"/>
                </a:lnTo>
                <a:lnTo>
                  <a:pt x="6212948" y="255557"/>
                </a:lnTo>
                <a:lnTo>
                  <a:pt x="6213019" y="254598"/>
                </a:lnTo>
                <a:lnTo>
                  <a:pt x="6213107" y="253398"/>
                </a:lnTo>
                <a:lnTo>
                  <a:pt x="6213176" y="252449"/>
                </a:lnTo>
                <a:lnTo>
                  <a:pt x="6213261" y="251290"/>
                </a:lnTo>
                <a:lnTo>
                  <a:pt x="6213371" y="249790"/>
                </a:lnTo>
                <a:lnTo>
                  <a:pt x="6213491" y="248153"/>
                </a:lnTo>
                <a:close/>
              </a:path>
            </a:pathLst>
          </a:custGeom>
          <a:solidFill>
            <a:srgbClr val="A8D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7933" y="4263448"/>
            <a:ext cx="6214110" cy="2932430"/>
          </a:xfrm>
          <a:custGeom>
            <a:avLst/>
            <a:gdLst/>
            <a:ahLst/>
            <a:cxnLst/>
            <a:rect l="l" t="t" r="r" b="b"/>
            <a:pathLst>
              <a:path w="6214109" h="2932429">
                <a:moveTo>
                  <a:pt x="5899654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2617721"/>
                </a:lnTo>
                <a:lnTo>
                  <a:pt x="3405" y="2664140"/>
                </a:lnTo>
                <a:lnTo>
                  <a:pt x="13299" y="2708444"/>
                </a:lnTo>
                <a:lnTo>
                  <a:pt x="29196" y="2750148"/>
                </a:lnTo>
                <a:lnTo>
                  <a:pt x="50608" y="2788765"/>
                </a:lnTo>
                <a:lnTo>
                  <a:pt x="77050" y="2823810"/>
                </a:lnTo>
                <a:lnTo>
                  <a:pt x="108037" y="2854797"/>
                </a:lnTo>
                <a:lnTo>
                  <a:pt x="143082" y="2881239"/>
                </a:lnTo>
                <a:lnTo>
                  <a:pt x="181699" y="2902651"/>
                </a:lnTo>
                <a:lnTo>
                  <a:pt x="223403" y="2918547"/>
                </a:lnTo>
                <a:lnTo>
                  <a:pt x="267707" y="2928441"/>
                </a:lnTo>
                <a:lnTo>
                  <a:pt x="314126" y="2931847"/>
                </a:lnTo>
                <a:lnTo>
                  <a:pt x="5899654" y="2931847"/>
                </a:lnTo>
                <a:lnTo>
                  <a:pt x="5946075" y="2928441"/>
                </a:lnTo>
                <a:lnTo>
                  <a:pt x="5990380" y="2918547"/>
                </a:lnTo>
                <a:lnTo>
                  <a:pt x="6032085" y="2902651"/>
                </a:lnTo>
                <a:lnTo>
                  <a:pt x="6070702" y="2881239"/>
                </a:lnTo>
                <a:lnTo>
                  <a:pt x="6105747" y="2854797"/>
                </a:lnTo>
                <a:lnTo>
                  <a:pt x="6136733" y="2823810"/>
                </a:lnTo>
                <a:lnTo>
                  <a:pt x="6163174" y="2788765"/>
                </a:lnTo>
                <a:lnTo>
                  <a:pt x="6184586" y="2750148"/>
                </a:lnTo>
                <a:lnTo>
                  <a:pt x="6200481" y="2708444"/>
                </a:lnTo>
                <a:lnTo>
                  <a:pt x="6210375" y="2664140"/>
                </a:lnTo>
                <a:lnTo>
                  <a:pt x="6213781" y="2617721"/>
                </a:lnTo>
                <a:lnTo>
                  <a:pt x="6213781" y="314126"/>
                </a:lnTo>
                <a:lnTo>
                  <a:pt x="6210375" y="267707"/>
                </a:lnTo>
                <a:lnTo>
                  <a:pt x="6200481" y="223403"/>
                </a:lnTo>
                <a:lnTo>
                  <a:pt x="6184586" y="181699"/>
                </a:lnTo>
                <a:lnTo>
                  <a:pt x="6163174" y="143082"/>
                </a:lnTo>
                <a:lnTo>
                  <a:pt x="6136733" y="108037"/>
                </a:lnTo>
                <a:lnTo>
                  <a:pt x="6105747" y="77050"/>
                </a:lnTo>
                <a:lnTo>
                  <a:pt x="6070702" y="50608"/>
                </a:lnTo>
                <a:lnTo>
                  <a:pt x="6032085" y="29196"/>
                </a:lnTo>
                <a:lnTo>
                  <a:pt x="5990380" y="13299"/>
                </a:lnTo>
                <a:lnTo>
                  <a:pt x="5946075" y="3405"/>
                </a:lnTo>
                <a:lnTo>
                  <a:pt x="5899654" y="0"/>
                </a:lnTo>
                <a:close/>
              </a:path>
            </a:pathLst>
          </a:custGeom>
          <a:solidFill>
            <a:srgbClr val="ADD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149391" y="4263448"/>
            <a:ext cx="6214110" cy="2932430"/>
          </a:xfrm>
          <a:custGeom>
            <a:avLst/>
            <a:gdLst/>
            <a:ahLst/>
            <a:cxnLst/>
            <a:rect l="l" t="t" r="r" b="b"/>
            <a:pathLst>
              <a:path w="6214109" h="2932429">
                <a:moveTo>
                  <a:pt x="5899663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2617721"/>
                </a:lnTo>
                <a:lnTo>
                  <a:pt x="3405" y="2664140"/>
                </a:lnTo>
                <a:lnTo>
                  <a:pt x="13299" y="2708444"/>
                </a:lnTo>
                <a:lnTo>
                  <a:pt x="29196" y="2750148"/>
                </a:lnTo>
                <a:lnTo>
                  <a:pt x="50608" y="2788765"/>
                </a:lnTo>
                <a:lnTo>
                  <a:pt x="77050" y="2823810"/>
                </a:lnTo>
                <a:lnTo>
                  <a:pt x="108037" y="2854797"/>
                </a:lnTo>
                <a:lnTo>
                  <a:pt x="143082" y="2881239"/>
                </a:lnTo>
                <a:lnTo>
                  <a:pt x="181699" y="2902651"/>
                </a:lnTo>
                <a:lnTo>
                  <a:pt x="223403" y="2918547"/>
                </a:lnTo>
                <a:lnTo>
                  <a:pt x="267707" y="2928441"/>
                </a:lnTo>
                <a:lnTo>
                  <a:pt x="314126" y="2931847"/>
                </a:lnTo>
                <a:lnTo>
                  <a:pt x="5899663" y="2931847"/>
                </a:lnTo>
                <a:lnTo>
                  <a:pt x="5946082" y="2928441"/>
                </a:lnTo>
                <a:lnTo>
                  <a:pt x="5990386" y="2918547"/>
                </a:lnTo>
                <a:lnTo>
                  <a:pt x="6032090" y="2902651"/>
                </a:lnTo>
                <a:lnTo>
                  <a:pt x="6070707" y="2881239"/>
                </a:lnTo>
                <a:lnTo>
                  <a:pt x="6105752" y="2854797"/>
                </a:lnTo>
                <a:lnTo>
                  <a:pt x="6136739" y="2823810"/>
                </a:lnTo>
                <a:lnTo>
                  <a:pt x="6163181" y="2788765"/>
                </a:lnTo>
                <a:lnTo>
                  <a:pt x="6184593" y="2750148"/>
                </a:lnTo>
                <a:lnTo>
                  <a:pt x="6200489" y="2708444"/>
                </a:lnTo>
                <a:lnTo>
                  <a:pt x="6210383" y="2664140"/>
                </a:lnTo>
                <a:lnTo>
                  <a:pt x="6213789" y="2617721"/>
                </a:lnTo>
                <a:lnTo>
                  <a:pt x="6213789" y="314126"/>
                </a:lnTo>
                <a:lnTo>
                  <a:pt x="6210383" y="267707"/>
                </a:lnTo>
                <a:lnTo>
                  <a:pt x="6200489" y="223403"/>
                </a:lnTo>
                <a:lnTo>
                  <a:pt x="6184593" y="181699"/>
                </a:lnTo>
                <a:lnTo>
                  <a:pt x="6163181" y="143082"/>
                </a:lnTo>
                <a:lnTo>
                  <a:pt x="6136739" y="108037"/>
                </a:lnTo>
                <a:lnTo>
                  <a:pt x="6105752" y="77050"/>
                </a:lnTo>
                <a:lnTo>
                  <a:pt x="6070707" y="50608"/>
                </a:lnTo>
                <a:lnTo>
                  <a:pt x="6032090" y="29196"/>
                </a:lnTo>
                <a:lnTo>
                  <a:pt x="5990386" y="13299"/>
                </a:lnTo>
                <a:lnTo>
                  <a:pt x="5946082" y="3405"/>
                </a:lnTo>
                <a:lnTo>
                  <a:pt x="5899663" y="0"/>
                </a:lnTo>
                <a:close/>
              </a:path>
            </a:pathLst>
          </a:custGeom>
          <a:solidFill>
            <a:srgbClr val="CAB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3490849" y="4263448"/>
            <a:ext cx="6214110" cy="2932430"/>
          </a:xfrm>
          <a:custGeom>
            <a:avLst/>
            <a:gdLst/>
            <a:ahLst/>
            <a:cxnLst/>
            <a:rect l="l" t="t" r="r" b="b"/>
            <a:pathLst>
              <a:path w="6214109" h="2932429">
                <a:moveTo>
                  <a:pt x="5899663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2617721"/>
                </a:lnTo>
                <a:lnTo>
                  <a:pt x="3405" y="2664140"/>
                </a:lnTo>
                <a:lnTo>
                  <a:pt x="13299" y="2708444"/>
                </a:lnTo>
                <a:lnTo>
                  <a:pt x="29196" y="2750148"/>
                </a:lnTo>
                <a:lnTo>
                  <a:pt x="50608" y="2788765"/>
                </a:lnTo>
                <a:lnTo>
                  <a:pt x="77050" y="2823810"/>
                </a:lnTo>
                <a:lnTo>
                  <a:pt x="108037" y="2854797"/>
                </a:lnTo>
                <a:lnTo>
                  <a:pt x="143082" y="2881239"/>
                </a:lnTo>
                <a:lnTo>
                  <a:pt x="181699" y="2902651"/>
                </a:lnTo>
                <a:lnTo>
                  <a:pt x="223403" y="2918547"/>
                </a:lnTo>
                <a:lnTo>
                  <a:pt x="267707" y="2928441"/>
                </a:lnTo>
                <a:lnTo>
                  <a:pt x="314126" y="2931847"/>
                </a:lnTo>
                <a:lnTo>
                  <a:pt x="5899663" y="2931847"/>
                </a:lnTo>
                <a:lnTo>
                  <a:pt x="5946082" y="2928441"/>
                </a:lnTo>
                <a:lnTo>
                  <a:pt x="5990386" y="2918547"/>
                </a:lnTo>
                <a:lnTo>
                  <a:pt x="6032090" y="2902651"/>
                </a:lnTo>
                <a:lnTo>
                  <a:pt x="6070707" y="2881239"/>
                </a:lnTo>
                <a:lnTo>
                  <a:pt x="6105752" y="2854797"/>
                </a:lnTo>
                <a:lnTo>
                  <a:pt x="6136739" y="2823810"/>
                </a:lnTo>
                <a:lnTo>
                  <a:pt x="6163181" y="2788765"/>
                </a:lnTo>
                <a:lnTo>
                  <a:pt x="6184593" y="2750148"/>
                </a:lnTo>
                <a:lnTo>
                  <a:pt x="6200489" y="2708444"/>
                </a:lnTo>
                <a:lnTo>
                  <a:pt x="6210383" y="2664140"/>
                </a:lnTo>
                <a:lnTo>
                  <a:pt x="6213789" y="2617721"/>
                </a:lnTo>
                <a:lnTo>
                  <a:pt x="6213789" y="314126"/>
                </a:lnTo>
                <a:lnTo>
                  <a:pt x="6210383" y="267707"/>
                </a:lnTo>
                <a:lnTo>
                  <a:pt x="6200489" y="223403"/>
                </a:lnTo>
                <a:lnTo>
                  <a:pt x="6184593" y="181699"/>
                </a:lnTo>
                <a:lnTo>
                  <a:pt x="6163181" y="143082"/>
                </a:lnTo>
                <a:lnTo>
                  <a:pt x="6136739" y="108037"/>
                </a:lnTo>
                <a:lnTo>
                  <a:pt x="6105752" y="77050"/>
                </a:lnTo>
                <a:lnTo>
                  <a:pt x="6070707" y="50608"/>
                </a:lnTo>
                <a:lnTo>
                  <a:pt x="6032090" y="29196"/>
                </a:lnTo>
                <a:lnTo>
                  <a:pt x="5990386" y="13299"/>
                </a:lnTo>
                <a:lnTo>
                  <a:pt x="5946082" y="3405"/>
                </a:lnTo>
                <a:lnTo>
                  <a:pt x="5899663" y="0"/>
                </a:lnTo>
                <a:close/>
              </a:path>
            </a:pathLst>
          </a:custGeom>
          <a:solidFill>
            <a:srgbClr val="A8D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07933" y="7385424"/>
            <a:ext cx="6214110" cy="3376929"/>
          </a:xfrm>
          <a:custGeom>
            <a:avLst/>
            <a:gdLst/>
            <a:ahLst/>
            <a:cxnLst/>
            <a:rect l="l" t="t" r="r" b="b"/>
            <a:pathLst>
              <a:path w="6214109" h="3376929">
                <a:moveTo>
                  <a:pt x="5899654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3062733"/>
                </a:lnTo>
                <a:lnTo>
                  <a:pt x="3405" y="3109152"/>
                </a:lnTo>
                <a:lnTo>
                  <a:pt x="13299" y="3153457"/>
                </a:lnTo>
                <a:lnTo>
                  <a:pt x="29196" y="3195160"/>
                </a:lnTo>
                <a:lnTo>
                  <a:pt x="50608" y="3233778"/>
                </a:lnTo>
                <a:lnTo>
                  <a:pt x="77050" y="3268823"/>
                </a:lnTo>
                <a:lnTo>
                  <a:pt x="108037" y="3299809"/>
                </a:lnTo>
                <a:lnTo>
                  <a:pt x="143082" y="3326252"/>
                </a:lnTo>
                <a:lnTo>
                  <a:pt x="181699" y="3347664"/>
                </a:lnTo>
                <a:lnTo>
                  <a:pt x="223403" y="3363560"/>
                </a:lnTo>
                <a:lnTo>
                  <a:pt x="267707" y="3373454"/>
                </a:lnTo>
                <a:lnTo>
                  <a:pt x="314126" y="3376860"/>
                </a:lnTo>
                <a:lnTo>
                  <a:pt x="5899654" y="3376860"/>
                </a:lnTo>
                <a:lnTo>
                  <a:pt x="5946075" y="3373454"/>
                </a:lnTo>
                <a:lnTo>
                  <a:pt x="5990380" y="3363560"/>
                </a:lnTo>
                <a:lnTo>
                  <a:pt x="6032085" y="3347664"/>
                </a:lnTo>
                <a:lnTo>
                  <a:pt x="6070702" y="3326252"/>
                </a:lnTo>
                <a:lnTo>
                  <a:pt x="6105747" y="3299809"/>
                </a:lnTo>
                <a:lnTo>
                  <a:pt x="6136733" y="3268823"/>
                </a:lnTo>
                <a:lnTo>
                  <a:pt x="6163174" y="3233778"/>
                </a:lnTo>
                <a:lnTo>
                  <a:pt x="6184586" y="3195160"/>
                </a:lnTo>
                <a:lnTo>
                  <a:pt x="6200481" y="3153457"/>
                </a:lnTo>
                <a:lnTo>
                  <a:pt x="6210375" y="3109152"/>
                </a:lnTo>
                <a:lnTo>
                  <a:pt x="6213781" y="3062733"/>
                </a:lnTo>
                <a:lnTo>
                  <a:pt x="6213781" y="314126"/>
                </a:lnTo>
                <a:lnTo>
                  <a:pt x="6210375" y="267707"/>
                </a:lnTo>
                <a:lnTo>
                  <a:pt x="6200481" y="223403"/>
                </a:lnTo>
                <a:lnTo>
                  <a:pt x="6184586" y="181699"/>
                </a:lnTo>
                <a:lnTo>
                  <a:pt x="6163174" y="143082"/>
                </a:lnTo>
                <a:lnTo>
                  <a:pt x="6136733" y="108037"/>
                </a:lnTo>
                <a:lnTo>
                  <a:pt x="6105747" y="77050"/>
                </a:lnTo>
                <a:lnTo>
                  <a:pt x="6070702" y="50608"/>
                </a:lnTo>
                <a:lnTo>
                  <a:pt x="6032085" y="29196"/>
                </a:lnTo>
                <a:lnTo>
                  <a:pt x="5990380" y="13299"/>
                </a:lnTo>
                <a:lnTo>
                  <a:pt x="5946075" y="3405"/>
                </a:lnTo>
                <a:lnTo>
                  <a:pt x="5899654" y="0"/>
                </a:lnTo>
                <a:close/>
              </a:path>
            </a:pathLst>
          </a:custGeom>
          <a:solidFill>
            <a:srgbClr val="ADD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149391" y="7385424"/>
            <a:ext cx="6214110" cy="3376929"/>
          </a:xfrm>
          <a:custGeom>
            <a:avLst/>
            <a:gdLst/>
            <a:ahLst/>
            <a:cxnLst/>
            <a:rect l="l" t="t" r="r" b="b"/>
            <a:pathLst>
              <a:path w="6214109" h="3376929">
                <a:moveTo>
                  <a:pt x="5899663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3062733"/>
                </a:lnTo>
                <a:lnTo>
                  <a:pt x="3405" y="3109152"/>
                </a:lnTo>
                <a:lnTo>
                  <a:pt x="13299" y="3153457"/>
                </a:lnTo>
                <a:lnTo>
                  <a:pt x="29196" y="3195160"/>
                </a:lnTo>
                <a:lnTo>
                  <a:pt x="50608" y="3233778"/>
                </a:lnTo>
                <a:lnTo>
                  <a:pt x="77050" y="3268823"/>
                </a:lnTo>
                <a:lnTo>
                  <a:pt x="108037" y="3299809"/>
                </a:lnTo>
                <a:lnTo>
                  <a:pt x="143082" y="3326252"/>
                </a:lnTo>
                <a:lnTo>
                  <a:pt x="181699" y="3347664"/>
                </a:lnTo>
                <a:lnTo>
                  <a:pt x="223403" y="3363560"/>
                </a:lnTo>
                <a:lnTo>
                  <a:pt x="267707" y="3373454"/>
                </a:lnTo>
                <a:lnTo>
                  <a:pt x="314126" y="3376860"/>
                </a:lnTo>
                <a:lnTo>
                  <a:pt x="5899663" y="3376860"/>
                </a:lnTo>
                <a:lnTo>
                  <a:pt x="5946082" y="3373454"/>
                </a:lnTo>
                <a:lnTo>
                  <a:pt x="5990386" y="3363560"/>
                </a:lnTo>
                <a:lnTo>
                  <a:pt x="6032090" y="3347664"/>
                </a:lnTo>
                <a:lnTo>
                  <a:pt x="6070707" y="3326252"/>
                </a:lnTo>
                <a:lnTo>
                  <a:pt x="6105752" y="3299809"/>
                </a:lnTo>
                <a:lnTo>
                  <a:pt x="6136739" y="3268823"/>
                </a:lnTo>
                <a:lnTo>
                  <a:pt x="6163181" y="3233778"/>
                </a:lnTo>
                <a:lnTo>
                  <a:pt x="6184593" y="3195160"/>
                </a:lnTo>
                <a:lnTo>
                  <a:pt x="6200489" y="3153457"/>
                </a:lnTo>
                <a:lnTo>
                  <a:pt x="6210383" y="3109152"/>
                </a:lnTo>
                <a:lnTo>
                  <a:pt x="6213789" y="3062733"/>
                </a:lnTo>
                <a:lnTo>
                  <a:pt x="6213789" y="314126"/>
                </a:lnTo>
                <a:lnTo>
                  <a:pt x="6210383" y="267707"/>
                </a:lnTo>
                <a:lnTo>
                  <a:pt x="6200489" y="223403"/>
                </a:lnTo>
                <a:lnTo>
                  <a:pt x="6184593" y="181699"/>
                </a:lnTo>
                <a:lnTo>
                  <a:pt x="6163181" y="143082"/>
                </a:lnTo>
                <a:lnTo>
                  <a:pt x="6136739" y="108037"/>
                </a:lnTo>
                <a:lnTo>
                  <a:pt x="6105752" y="77050"/>
                </a:lnTo>
                <a:lnTo>
                  <a:pt x="6070707" y="50608"/>
                </a:lnTo>
                <a:lnTo>
                  <a:pt x="6032090" y="29196"/>
                </a:lnTo>
                <a:lnTo>
                  <a:pt x="5990386" y="13299"/>
                </a:lnTo>
                <a:lnTo>
                  <a:pt x="5946082" y="3405"/>
                </a:lnTo>
                <a:lnTo>
                  <a:pt x="5899663" y="0"/>
                </a:lnTo>
                <a:close/>
              </a:path>
            </a:pathLst>
          </a:custGeom>
          <a:solidFill>
            <a:srgbClr val="CAB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61774" y="4650382"/>
            <a:ext cx="425450" cy="2103755"/>
          </a:xfrm>
          <a:custGeom>
            <a:avLst/>
            <a:gdLst/>
            <a:ahLst/>
            <a:cxnLst/>
            <a:rect l="l" t="t" r="r" b="b"/>
            <a:pathLst>
              <a:path w="425450" h="2103754">
                <a:moveTo>
                  <a:pt x="424908" y="0"/>
                </a:moveTo>
                <a:lnTo>
                  <a:pt x="212454" y="0"/>
                </a:lnTo>
                <a:lnTo>
                  <a:pt x="163740" y="5611"/>
                </a:lnTo>
                <a:lnTo>
                  <a:pt x="119022" y="21594"/>
                </a:lnTo>
                <a:lnTo>
                  <a:pt x="79575" y="46673"/>
                </a:lnTo>
                <a:lnTo>
                  <a:pt x="46673" y="79575"/>
                </a:lnTo>
                <a:lnTo>
                  <a:pt x="21594" y="119022"/>
                </a:lnTo>
                <a:lnTo>
                  <a:pt x="5611" y="163740"/>
                </a:lnTo>
                <a:lnTo>
                  <a:pt x="0" y="212454"/>
                </a:lnTo>
                <a:lnTo>
                  <a:pt x="0" y="1890867"/>
                </a:lnTo>
                <a:lnTo>
                  <a:pt x="5611" y="1939581"/>
                </a:lnTo>
                <a:lnTo>
                  <a:pt x="21594" y="1984299"/>
                </a:lnTo>
                <a:lnTo>
                  <a:pt x="46673" y="2023746"/>
                </a:lnTo>
                <a:lnTo>
                  <a:pt x="79575" y="2056647"/>
                </a:lnTo>
                <a:lnTo>
                  <a:pt x="119022" y="2081727"/>
                </a:lnTo>
                <a:lnTo>
                  <a:pt x="163740" y="2097710"/>
                </a:lnTo>
                <a:lnTo>
                  <a:pt x="212454" y="2103321"/>
                </a:lnTo>
                <a:lnTo>
                  <a:pt x="424908" y="2103321"/>
                </a:lnTo>
                <a:lnTo>
                  <a:pt x="424908" y="0"/>
                </a:lnTo>
                <a:close/>
              </a:path>
            </a:pathLst>
          </a:custGeom>
          <a:solidFill>
            <a:srgbClr val="D8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3490849" y="7385424"/>
            <a:ext cx="6214110" cy="3376929"/>
          </a:xfrm>
          <a:custGeom>
            <a:avLst/>
            <a:gdLst/>
            <a:ahLst/>
            <a:cxnLst/>
            <a:rect l="l" t="t" r="r" b="b"/>
            <a:pathLst>
              <a:path w="6214109" h="3376929">
                <a:moveTo>
                  <a:pt x="5899663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3062733"/>
                </a:lnTo>
                <a:lnTo>
                  <a:pt x="3405" y="3109152"/>
                </a:lnTo>
                <a:lnTo>
                  <a:pt x="13299" y="3153457"/>
                </a:lnTo>
                <a:lnTo>
                  <a:pt x="29196" y="3195160"/>
                </a:lnTo>
                <a:lnTo>
                  <a:pt x="50608" y="3233778"/>
                </a:lnTo>
                <a:lnTo>
                  <a:pt x="77050" y="3268823"/>
                </a:lnTo>
                <a:lnTo>
                  <a:pt x="108037" y="3299809"/>
                </a:lnTo>
                <a:lnTo>
                  <a:pt x="143082" y="3326252"/>
                </a:lnTo>
                <a:lnTo>
                  <a:pt x="181699" y="3347664"/>
                </a:lnTo>
                <a:lnTo>
                  <a:pt x="223403" y="3363560"/>
                </a:lnTo>
                <a:lnTo>
                  <a:pt x="267707" y="3373454"/>
                </a:lnTo>
                <a:lnTo>
                  <a:pt x="314126" y="3376860"/>
                </a:lnTo>
                <a:lnTo>
                  <a:pt x="5899663" y="3376860"/>
                </a:lnTo>
                <a:lnTo>
                  <a:pt x="5946082" y="3373454"/>
                </a:lnTo>
                <a:lnTo>
                  <a:pt x="5990386" y="3363560"/>
                </a:lnTo>
                <a:lnTo>
                  <a:pt x="6032090" y="3347664"/>
                </a:lnTo>
                <a:lnTo>
                  <a:pt x="6070707" y="3326252"/>
                </a:lnTo>
                <a:lnTo>
                  <a:pt x="6105752" y="3299809"/>
                </a:lnTo>
                <a:lnTo>
                  <a:pt x="6136739" y="3268823"/>
                </a:lnTo>
                <a:lnTo>
                  <a:pt x="6163181" y="3233778"/>
                </a:lnTo>
                <a:lnTo>
                  <a:pt x="6184593" y="3195160"/>
                </a:lnTo>
                <a:lnTo>
                  <a:pt x="6200489" y="3153457"/>
                </a:lnTo>
                <a:lnTo>
                  <a:pt x="6210383" y="3109152"/>
                </a:lnTo>
                <a:lnTo>
                  <a:pt x="6213789" y="3062733"/>
                </a:lnTo>
                <a:lnTo>
                  <a:pt x="6213789" y="314126"/>
                </a:lnTo>
                <a:lnTo>
                  <a:pt x="6210383" y="267707"/>
                </a:lnTo>
                <a:lnTo>
                  <a:pt x="6200489" y="223403"/>
                </a:lnTo>
                <a:lnTo>
                  <a:pt x="6184593" y="181699"/>
                </a:lnTo>
                <a:lnTo>
                  <a:pt x="6163181" y="143082"/>
                </a:lnTo>
                <a:lnTo>
                  <a:pt x="6136739" y="108037"/>
                </a:lnTo>
                <a:lnTo>
                  <a:pt x="6105752" y="77050"/>
                </a:lnTo>
                <a:lnTo>
                  <a:pt x="6070707" y="50608"/>
                </a:lnTo>
                <a:lnTo>
                  <a:pt x="6032090" y="29196"/>
                </a:lnTo>
                <a:lnTo>
                  <a:pt x="5990386" y="13299"/>
                </a:lnTo>
                <a:lnTo>
                  <a:pt x="5946082" y="3405"/>
                </a:lnTo>
                <a:lnTo>
                  <a:pt x="5899663" y="0"/>
                </a:lnTo>
                <a:close/>
              </a:path>
            </a:pathLst>
          </a:custGeom>
          <a:solidFill>
            <a:srgbClr val="A8D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07933" y="11017868"/>
            <a:ext cx="6214110" cy="2984500"/>
          </a:xfrm>
          <a:custGeom>
            <a:avLst/>
            <a:gdLst/>
            <a:ahLst/>
            <a:cxnLst/>
            <a:rect l="l" t="t" r="r" b="b"/>
            <a:pathLst>
              <a:path w="6214109" h="2984500">
                <a:moveTo>
                  <a:pt x="5899654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2670075"/>
                </a:lnTo>
                <a:lnTo>
                  <a:pt x="3405" y="2716494"/>
                </a:lnTo>
                <a:lnTo>
                  <a:pt x="13299" y="2760798"/>
                </a:lnTo>
                <a:lnTo>
                  <a:pt x="29196" y="2802502"/>
                </a:lnTo>
                <a:lnTo>
                  <a:pt x="50608" y="2841119"/>
                </a:lnTo>
                <a:lnTo>
                  <a:pt x="77050" y="2876164"/>
                </a:lnTo>
                <a:lnTo>
                  <a:pt x="108037" y="2907151"/>
                </a:lnTo>
                <a:lnTo>
                  <a:pt x="143082" y="2933594"/>
                </a:lnTo>
                <a:lnTo>
                  <a:pt x="181699" y="2955006"/>
                </a:lnTo>
                <a:lnTo>
                  <a:pt x="223403" y="2970902"/>
                </a:lnTo>
                <a:lnTo>
                  <a:pt x="267707" y="2980796"/>
                </a:lnTo>
                <a:lnTo>
                  <a:pt x="314126" y="2984202"/>
                </a:lnTo>
                <a:lnTo>
                  <a:pt x="5899654" y="2984202"/>
                </a:lnTo>
                <a:lnTo>
                  <a:pt x="5946075" y="2980796"/>
                </a:lnTo>
                <a:lnTo>
                  <a:pt x="5990380" y="2970902"/>
                </a:lnTo>
                <a:lnTo>
                  <a:pt x="6032085" y="2955006"/>
                </a:lnTo>
                <a:lnTo>
                  <a:pt x="6070702" y="2933594"/>
                </a:lnTo>
                <a:lnTo>
                  <a:pt x="6105747" y="2907151"/>
                </a:lnTo>
                <a:lnTo>
                  <a:pt x="6136733" y="2876164"/>
                </a:lnTo>
                <a:lnTo>
                  <a:pt x="6163174" y="2841119"/>
                </a:lnTo>
                <a:lnTo>
                  <a:pt x="6184586" y="2802502"/>
                </a:lnTo>
                <a:lnTo>
                  <a:pt x="6200481" y="2760798"/>
                </a:lnTo>
                <a:lnTo>
                  <a:pt x="6210375" y="2716494"/>
                </a:lnTo>
                <a:lnTo>
                  <a:pt x="6213781" y="2670075"/>
                </a:lnTo>
                <a:lnTo>
                  <a:pt x="6213781" y="314126"/>
                </a:lnTo>
                <a:lnTo>
                  <a:pt x="6210375" y="267707"/>
                </a:lnTo>
                <a:lnTo>
                  <a:pt x="6200481" y="223403"/>
                </a:lnTo>
                <a:lnTo>
                  <a:pt x="6184586" y="181699"/>
                </a:lnTo>
                <a:lnTo>
                  <a:pt x="6163174" y="143082"/>
                </a:lnTo>
                <a:lnTo>
                  <a:pt x="6136733" y="108037"/>
                </a:lnTo>
                <a:lnTo>
                  <a:pt x="6105747" y="77050"/>
                </a:lnTo>
                <a:lnTo>
                  <a:pt x="6070702" y="50608"/>
                </a:lnTo>
                <a:lnTo>
                  <a:pt x="6032085" y="29196"/>
                </a:lnTo>
                <a:lnTo>
                  <a:pt x="5990380" y="13299"/>
                </a:lnTo>
                <a:lnTo>
                  <a:pt x="5946075" y="3405"/>
                </a:lnTo>
                <a:lnTo>
                  <a:pt x="5899654" y="0"/>
                </a:lnTo>
                <a:close/>
              </a:path>
            </a:pathLst>
          </a:custGeom>
          <a:solidFill>
            <a:srgbClr val="ADD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149391" y="11017868"/>
            <a:ext cx="6214110" cy="2984500"/>
          </a:xfrm>
          <a:custGeom>
            <a:avLst/>
            <a:gdLst/>
            <a:ahLst/>
            <a:cxnLst/>
            <a:rect l="l" t="t" r="r" b="b"/>
            <a:pathLst>
              <a:path w="6214109" h="2984500">
                <a:moveTo>
                  <a:pt x="5899663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2670075"/>
                </a:lnTo>
                <a:lnTo>
                  <a:pt x="3405" y="2716494"/>
                </a:lnTo>
                <a:lnTo>
                  <a:pt x="13299" y="2760798"/>
                </a:lnTo>
                <a:lnTo>
                  <a:pt x="29196" y="2802502"/>
                </a:lnTo>
                <a:lnTo>
                  <a:pt x="50608" y="2841119"/>
                </a:lnTo>
                <a:lnTo>
                  <a:pt x="77050" y="2876164"/>
                </a:lnTo>
                <a:lnTo>
                  <a:pt x="108037" y="2907151"/>
                </a:lnTo>
                <a:lnTo>
                  <a:pt x="143082" y="2933594"/>
                </a:lnTo>
                <a:lnTo>
                  <a:pt x="181699" y="2955006"/>
                </a:lnTo>
                <a:lnTo>
                  <a:pt x="223403" y="2970902"/>
                </a:lnTo>
                <a:lnTo>
                  <a:pt x="267707" y="2980796"/>
                </a:lnTo>
                <a:lnTo>
                  <a:pt x="314126" y="2984202"/>
                </a:lnTo>
                <a:lnTo>
                  <a:pt x="5899663" y="2984202"/>
                </a:lnTo>
                <a:lnTo>
                  <a:pt x="5946082" y="2980796"/>
                </a:lnTo>
                <a:lnTo>
                  <a:pt x="5990386" y="2970902"/>
                </a:lnTo>
                <a:lnTo>
                  <a:pt x="6032090" y="2955006"/>
                </a:lnTo>
                <a:lnTo>
                  <a:pt x="6070707" y="2933594"/>
                </a:lnTo>
                <a:lnTo>
                  <a:pt x="6105752" y="2907151"/>
                </a:lnTo>
                <a:lnTo>
                  <a:pt x="6136739" y="2876164"/>
                </a:lnTo>
                <a:lnTo>
                  <a:pt x="6163181" y="2841119"/>
                </a:lnTo>
                <a:lnTo>
                  <a:pt x="6184593" y="2802502"/>
                </a:lnTo>
                <a:lnTo>
                  <a:pt x="6200489" y="2760798"/>
                </a:lnTo>
                <a:lnTo>
                  <a:pt x="6210383" y="2716494"/>
                </a:lnTo>
                <a:lnTo>
                  <a:pt x="6213789" y="2670075"/>
                </a:lnTo>
                <a:lnTo>
                  <a:pt x="6213789" y="314126"/>
                </a:lnTo>
                <a:lnTo>
                  <a:pt x="6210383" y="267707"/>
                </a:lnTo>
                <a:lnTo>
                  <a:pt x="6200489" y="223403"/>
                </a:lnTo>
                <a:lnTo>
                  <a:pt x="6184593" y="181699"/>
                </a:lnTo>
                <a:lnTo>
                  <a:pt x="6163181" y="143082"/>
                </a:lnTo>
                <a:lnTo>
                  <a:pt x="6136739" y="108037"/>
                </a:lnTo>
                <a:lnTo>
                  <a:pt x="6105752" y="77050"/>
                </a:lnTo>
                <a:lnTo>
                  <a:pt x="6070707" y="50608"/>
                </a:lnTo>
                <a:lnTo>
                  <a:pt x="6032090" y="29196"/>
                </a:lnTo>
                <a:lnTo>
                  <a:pt x="5990386" y="13299"/>
                </a:lnTo>
                <a:lnTo>
                  <a:pt x="5946082" y="3405"/>
                </a:lnTo>
                <a:lnTo>
                  <a:pt x="5899663" y="0"/>
                </a:lnTo>
                <a:close/>
              </a:path>
            </a:pathLst>
          </a:custGeom>
          <a:solidFill>
            <a:srgbClr val="CAB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3490849" y="11017868"/>
            <a:ext cx="6214110" cy="2984500"/>
          </a:xfrm>
          <a:custGeom>
            <a:avLst/>
            <a:gdLst/>
            <a:ahLst/>
            <a:cxnLst/>
            <a:rect l="l" t="t" r="r" b="b"/>
            <a:pathLst>
              <a:path w="6214109" h="2984500">
                <a:moveTo>
                  <a:pt x="5899663" y="0"/>
                </a:moveTo>
                <a:lnTo>
                  <a:pt x="314126" y="0"/>
                </a:lnTo>
                <a:lnTo>
                  <a:pt x="267707" y="3405"/>
                </a:lnTo>
                <a:lnTo>
                  <a:pt x="223403" y="13299"/>
                </a:lnTo>
                <a:lnTo>
                  <a:pt x="181699" y="29196"/>
                </a:lnTo>
                <a:lnTo>
                  <a:pt x="143082" y="50608"/>
                </a:lnTo>
                <a:lnTo>
                  <a:pt x="108037" y="77050"/>
                </a:lnTo>
                <a:lnTo>
                  <a:pt x="77050" y="108037"/>
                </a:lnTo>
                <a:lnTo>
                  <a:pt x="50608" y="143082"/>
                </a:lnTo>
                <a:lnTo>
                  <a:pt x="29196" y="181699"/>
                </a:lnTo>
                <a:lnTo>
                  <a:pt x="13299" y="223403"/>
                </a:lnTo>
                <a:lnTo>
                  <a:pt x="3405" y="267707"/>
                </a:lnTo>
                <a:lnTo>
                  <a:pt x="0" y="314126"/>
                </a:lnTo>
                <a:lnTo>
                  <a:pt x="0" y="2670075"/>
                </a:lnTo>
                <a:lnTo>
                  <a:pt x="3405" y="2716494"/>
                </a:lnTo>
                <a:lnTo>
                  <a:pt x="13299" y="2760798"/>
                </a:lnTo>
                <a:lnTo>
                  <a:pt x="29196" y="2802502"/>
                </a:lnTo>
                <a:lnTo>
                  <a:pt x="50608" y="2841119"/>
                </a:lnTo>
                <a:lnTo>
                  <a:pt x="77050" y="2876164"/>
                </a:lnTo>
                <a:lnTo>
                  <a:pt x="108037" y="2907151"/>
                </a:lnTo>
                <a:lnTo>
                  <a:pt x="143082" y="2933594"/>
                </a:lnTo>
                <a:lnTo>
                  <a:pt x="181699" y="2955006"/>
                </a:lnTo>
                <a:lnTo>
                  <a:pt x="223403" y="2970902"/>
                </a:lnTo>
                <a:lnTo>
                  <a:pt x="267707" y="2980796"/>
                </a:lnTo>
                <a:lnTo>
                  <a:pt x="314126" y="2984202"/>
                </a:lnTo>
                <a:lnTo>
                  <a:pt x="5899663" y="2984202"/>
                </a:lnTo>
                <a:lnTo>
                  <a:pt x="5946082" y="2980796"/>
                </a:lnTo>
                <a:lnTo>
                  <a:pt x="5990386" y="2970902"/>
                </a:lnTo>
                <a:lnTo>
                  <a:pt x="6032090" y="2955006"/>
                </a:lnTo>
                <a:lnTo>
                  <a:pt x="6070707" y="2933594"/>
                </a:lnTo>
                <a:lnTo>
                  <a:pt x="6105752" y="2907151"/>
                </a:lnTo>
                <a:lnTo>
                  <a:pt x="6136739" y="2876164"/>
                </a:lnTo>
                <a:lnTo>
                  <a:pt x="6163181" y="2841119"/>
                </a:lnTo>
                <a:lnTo>
                  <a:pt x="6184593" y="2802502"/>
                </a:lnTo>
                <a:lnTo>
                  <a:pt x="6200489" y="2760798"/>
                </a:lnTo>
                <a:lnTo>
                  <a:pt x="6210383" y="2716494"/>
                </a:lnTo>
                <a:lnTo>
                  <a:pt x="6213789" y="2670075"/>
                </a:lnTo>
                <a:lnTo>
                  <a:pt x="6213789" y="314126"/>
                </a:lnTo>
                <a:lnTo>
                  <a:pt x="6210383" y="267707"/>
                </a:lnTo>
                <a:lnTo>
                  <a:pt x="6200489" y="223403"/>
                </a:lnTo>
                <a:lnTo>
                  <a:pt x="6184593" y="181699"/>
                </a:lnTo>
                <a:lnTo>
                  <a:pt x="6163181" y="143082"/>
                </a:lnTo>
                <a:lnTo>
                  <a:pt x="6136739" y="108037"/>
                </a:lnTo>
                <a:lnTo>
                  <a:pt x="6105752" y="77050"/>
                </a:lnTo>
                <a:lnTo>
                  <a:pt x="6070707" y="50608"/>
                </a:lnTo>
                <a:lnTo>
                  <a:pt x="6032090" y="29196"/>
                </a:lnTo>
                <a:lnTo>
                  <a:pt x="5990386" y="13299"/>
                </a:lnTo>
                <a:lnTo>
                  <a:pt x="5946082" y="3405"/>
                </a:lnTo>
                <a:lnTo>
                  <a:pt x="5899663" y="0"/>
                </a:lnTo>
                <a:close/>
              </a:path>
            </a:pathLst>
          </a:custGeom>
          <a:solidFill>
            <a:srgbClr val="A8DE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73914" y="464288"/>
            <a:ext cx="9337040" cy="580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aul.keenleyside@nisai.com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hyperlink" Target="http://udlguidelines.cas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44DED-683F-4206-F47F-F99A1A887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5213EF2-33B6-9204-6056-19E8AF874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6B142-FE6E-7C62-34F6-AFEB54476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43C37C-57AA-EA01-98DA-BE694C605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FD9391EF-6CC2-53A2-85A8-A4D22ECB36C9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4882D9-64E9-C793-7B5B-F0AE92DB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2FEF8-A54F-753B-01CC-DF1088911B7F}"/>
              </a:ext>
            </a:extLst>
          </p:cNvPr>
          <p:cNvSpPr txBox="1"/>
          <p:nvPr/>
        </p:nvSpPr>
        <p:spPr>
          <a:xfrm>
            <a:off x="3346450" y="606425"/>
            <a:ext cx="13411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+mn-lt"/>
              </a:rPr>
              <a:t>‘Closer, not further away’: engagement, inclusion and virtual education</a:t>
            </a:r>
            <a:endParaRPr lang="en-GB" sz="1800" b="1" dirty="0"/>
          </a:p>
          <a:p>
            <a:r>
              <a:rPr lang="en-GB" sz="1800" dirty="0"/>
              <a:t>.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3D094-D3F6-E2F3-FE0D-6AC029AA4C0B}"/>
              </a:ext>
            </a:extLst>
          </p:cNvPr>
          <p:cNvSpPr txBox="1"/>
          <p:nvPr/>
        </p:nvSpPr>
        <p:spPr>
          <a:xfrm>
            <a:off x="3346449" y="2216940"/>
            <a:ext cx="14365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Nisai </a:t>
            </a:r>
            <a:r>
              <a:rPr lang="en-GB" sz="36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Learning </a:t>
            </a:r>
            <a:r>
              <a:rPr lang="en-GB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is the first online education provider in the UK to win a government innovation grant, a Knowledge Transfer Partnership (KTP), with Staffordshire University -  awarded by UK Research &amp; Innovation (UKRI). </a:t>
            </a:r>
            <a:endParaRPr lang="en-US" sz="36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76FBC-19DC-EC9D-2B20-37F671C98D36}"/>
              </a:ext>
            </a:extLst>
          </p:cNvPr>
          <p:cNvSpPr txBox="1"/>
          <p:nvPr/>
        </p:nvSpPr>
        <p:spPr>
          <a:xfrm>
            <a:off x="8298453" y="11518966"/>
            <a:ext cx="7029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+mn-lt"/>
              </a:rPr>
              <a:t>The KTP is managed by Nisai Education Trust  - 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a charity established specifically  to undertake research into innovation in  online and blended education</a:t>
            </a:r>
            <a:endParaRPr lang="en-US" sz="3600" dirty="0">
              <a:latin typeface="+mn-lt"/>
            </a:endParaRP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3627316B-C253-18BC-6634-7B3EA96B0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804" y="4823533"/>
            <a:ext cx="7637646" cy="53208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1B0A-E71E-BEEE-A02D-D8086C85BA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0EC39-359E-FEA4-0741-D85E9F316FA1}"/>
              </a:ext>
            </a:extLst>
          </p:cNvPr>
          <p:cNvSpPr txBox="1"/>
          <p:nvPr/>
        </p:nvSpPr>
        <p:spPr>
          <a:xfrm>
            <a:off x="3346449" y="4001670"/>
            <a:ext cx="722135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n-lt"/>
              </a:rPr>
              <a:t>Nisai Learning secured government research funding due to its track record – 25 years of delivering high quality online and blending education to thousands  of the most vulnerable and hard to reach young people in our communities. </a:t>
            </a:r>
          </a:p>
          <a:p>
            <a:endParaRPr lang="en-GB" sz="3600" dirty="0">
              <a:latin typeface="+mn-lt"/>
            </a:endParaRPr>
          </a:p>
          <a:p>
            <a:r>
              <a:rPr lang="en-GB" sz="3600" dirty="0">
                <a:latin typeface="+mn-lt"/>
              </a:rPr>
              <a:t>Integral to that track record has been consistent data capture, and a willingness to reflect on practice and then innovate in both pedagogy and technical delivery – key attributes for a KTP programme.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2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71610-2F8B-00A9-44BC-BF58823B0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7E0CE-575E-2D06-BDAA-5CAD2286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D186849-3C93-5C46-8707-3E2773F77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4D3275-A5CB-48BA-90F8-CF7D7A05D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A45CE8-9CFE-76B3-ABBB-DAE41C4E1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B0216014-CDCE-7A4D-02ED-51091C61CF29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39B646-04B0-7B79-737B-4EA633EE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2C2521DE-B9D0-DEAB-DFA3-956228185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738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C2F8843D-E2EC-0392-E76E-E694732E0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2050" y="7540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554905B0-3288-4D5B-0E9E-2D34176E49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4450" y="769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271A9-906F-31FD-F1EC-FAF1C4800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8EB369-252D-9676-7583-284DD969A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658" y="0"/>
            <a:ext cx="17376097" cy="150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F85B290-F6AC-74A3-6BF4-3F3B0F98F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21129F-1F5A-7609-05E3-777F8863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1A9A81B-49D5-96D5-2D6E-879877ECB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2E3DA-5D4F-D038-7CE3-D54C36505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3CEC7-371F-F2F4-5734-ADDA78602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DBABBE7D-A48B-868B-780A-4B0BACECE045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67E81F-1C21-F03C-31F6-F5A307BE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5025F3F-0DDD-0289-67AB-F06E1BC8B216}"/>
              </a:ext>
            </a:extLst>
          </p:cNvPr>
          <p:cNvSpPr txBox="1"/>
          <p:nvPr/>
        </p:nvSpPr>
        <p:spPr>
          <a:xfrm>
            <a:off x="3651250" y="835025"/>
            <a:ext cx="14401800" cy="1277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Next steps</a:t>
            </a:r>
          </a:p>
          <a:p>
            <a:endParaRPr lang="en-US" sz="2800" dirty="0"/>
          </a:p>
          <a:p>
            <a:r>
              <a:rPr lang="en-US" sz="3200" dirty="0">
                <a:latin typeface="+mn-lt"/>
              </a:rPr>
              <a:t>Work with online teachers, the virtual academy’s  pastoral support team and face-to-face mentors in ‘digging into’ the  3 impacting factors by ‘emphasizing learners' multiple and intersecting identities… and acknowledging individual, institutional, and system level barriers  as part of variability’ (CAST 2024), specifically:</a:t>
            </a:r>
          </a:p>
          <a:p>
            <a:endParaRPr lang="en-US" sz="3200" b="1" dirty="0">
              <a:latin typeface="+mn-lt"/>
            </a:endParaRPr>
          </a:p>
          <a:p>
            <a:r>
              <a:rPr lang="en-US" sz="3200" b="1" i="1" dirty="0">
                <a:latin typeface="+mn-lt"/>
              </a:rPr>
              <a:t> ‘</a:t>
            </a:r>
            <a:r>
              <a:rPr lang="en-US" sz="3200" b="1" dirty="0">
                <a:latin typeface="+mn-lt"/>
              </a:rPr>
              <a:t>Engagement</a:t>
            </a:r>
            <a:endParaRPr lang="en-US" sz="3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Centering, affirming, and sustaining learners’ interests and identities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Emphasizing the role of belonging in teaching and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Promoting the role of joy and play for learners and educators alike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Cultivating empathy and repairing harm with restorative practices</a:t>
            </a: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Representation</a:t>
            </a:r>
            <a:endParaRPr lang="en-US" sz="3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Authentically representing a diversity of identities, perspectives, and narratives as they relate to learners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Considering perceptions of people, cultures, and 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Valuing multiple ways of knowing and making meaning</a:t>
            </a: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Action and Expression</a:t>
            </a:r>
            <a:endParaRPr lang="en-US" sz="3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Honoring and valuing a wide variety of forms of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Centering and valuing forms of expression that have been overlooked or ignored by addressing biases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Challenging exclusionary practices to build more accessible, inclusive spaces and system’</a:t>
            </a:r>
          </a:p>
          <a:p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254A4-61E8-41E4-CA6F-C1B358509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242FD72-14F4-0737-03BA-887E1F250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3600A9-1CB0-7BFA-1E21-CB0A6E088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C8612B9-FE91-5D7A-DA79-7A06D5EE0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907F4-200E-58A5-20A8-BB6E8F5C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C36153-14E4-1BBC-F508-50A9F86500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E13AD616-2F2A-6DAA-D148-DFF5041B0F02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CA5A84-61F6-7085-F14B-3EAA1A19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045FB-CBB6-6B8A-A5E6-7CD6F2F72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D2C8F-E153-57F9-05F8-8E91A0213F38}"/>
              </a:ext>
            </a:extLst>
          </p:cNvPr>
          <p:cNvSpPr txBox="1"/>
          <p:nvPr/>
        </p:nvSpPr>
        <p:spPr>
          <a:xfrm>
            <a:off x="6470650" y="5740190"/>
            <a:ext cx="99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Get in touch with the project</a:t>
            </a:r>
          </a:p>
          <a:p>
            <a:endParaRPr lang="en-GB" sz="4800" u="sng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GB" sz="48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www.nisai.com/net/</a:t>
            </a:r>
          </a:p>
          <a:p>
            <a:endParaRPr lang="en-US" sz="4800" u="sng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US" sz="4800" u="sng" dirty="0">
                <a:solidFill>
                  <a:schemeClr val="tx2">
                    <a:lumMod val="75000"/>
                  </a:schemeClr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paul.keenleyside@nisai.com</a:t>
            </a:r>
            <a:endParaRPr lang="en-US" sz="4800" u="sng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GB" sz="48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charlotte.fear@nnisai.com</a:t>
            </a:r>
          </a:p>
        </p:txBody>
      </p:sp>
    </p:spTree>
    <p:extLst>
      <p:ext uri="{BB962C8B-B14F-4D97-AF65-F5344CB8AC3E}">
        <p14:creationId xmlns:p14="http://schemas.microsoft.com/office/powerpoint/2010/main" val="9039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CE15612-DEFC-CACD-09B8-A579A7DAC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EF445E-9395-9650-9270-0AE9464AB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1BF54B2-A168-53BF-2E18-13FF7B0A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B49943-1321-56A2-98C8-D67845D3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6D01E7-1851-B822-2B0C-693FFEA35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4A793A24-E73C-1791-A9D3-9696BE0AF662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E1C962-A549-B5CD-6DEB-2B5ED5FF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1BB42E77-EE84-5F08-75BF-7F61B01ED2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738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C0FC1EC-C99B-6C12-0EC1-789E9D6C45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2050" y="7540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D1F13A02-53B1-AB7C-3F1C-4E9D256A0B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4450" y="769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503C0-0DF7-D02D-F6BB-A460F234A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D34CB-E975-3C2C-264A-841A676DEA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658" y="-2"/>
            <a:ext cx="17276442" cy="150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86D622-292B-CD1C-0B30-EFDF38AF0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2372C8-3045-E651-DF68-B12B0D61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E27B492-F564-4082-4616-AD9963660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2FD580-8E7C-9F4F-5D8D-90789E00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0994A-DA38-9145-B692-4D02599FE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FA2709E4-A6A5-E41F-2FB0-136912837E97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D789A6-05AD-62B7-2DB4-A103EE91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BF624DA4-682D-74EF-B3FD-2283F11289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738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7EC178BD-D64E-C214-5A94-E657E6BB6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2050" y="7540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DE01AC9-275F-DA8E-F664-31988221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06" y="4180634"/>
            <a:ext cx="16156292" cy="72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130232D6-480B-4CDB-692B-E93945CA4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4450" y="769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4B747B-853A-A1F8-EBAE-ED3723F27E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79AB77-12BF-654A-9BC9-0DA08E4F2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AAD737-DCB2-65A9-8464-7883AECBE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B3943DB-9253-22A7-06E1-67FCA25AB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165E8B-8E3C-1015-31CE-676437FE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D803E-6411-3210-D156-D8BEE82033AA}"/>
              </a:ext>
            </a:extLst>
          </p:cNvPr>
          <p:cNvSpPr txBox="1"/>
          <p:nvPr/>
        </p:nvSpPr>
        <p:spPr>
          <a:xfrm>
            <a:off x="3234456" y="1246516"/>
            <a:ext cx="13962197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63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The Nisai Knowledge Transfer Partnership with Staffordshire University, UK</a:t>
            </a:r>
            <a:endParaRPr lang="en-US" sz="3463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D2930F-044A-F28C-DB50-B6015D807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D8F122BD-E0D6-97D1-CAA5-0BD6F68FDB4D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431612-A540-AC6D-51A3-5076BA73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7A3244-C8B8-2CD4-1D02-928F1792858F}"/>
              </a:ext>
            </a:extLst>
          </p:cNvPr>
          <p:cNvSpPr txBox="1"/>
          <p:nvPr/>
        </p:nvSpPr>
        <p:spPr>
          <a:xfrm>
            <a:off x="3253253" y="4370107"/>
            <a:ext cx="7917364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4064" indent="-424064"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most effective non-traditional learning models that meet the needs of learners outside of ‘mainstream’ education systems</a:t>
            </a:r>
          </a:p>
          <a:p>
            <a:pPr marL="424064" indent="-424064">
              <a:buFont typeface="Symbol" panose="05050102010706020507" pitchFamily="18" charset="2"/>
              <a:buChar char="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utilising best practice in educational research to analyse learner impact data and trends in the use of online education</a:t>
            </a:r>
          </a:p>
          <a:p>
            <a:pPr marL="424064" indent="-424064">
              <a:buFont typeface="Symbol" panose="05050102010706020507" pitchFamily="18" charset="2"/>
              <a:buChar char="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research data to inform the design of online/blended  programme &amp; pedagogy </a:t>
            </a:r>
          </a:p>
          <a:p>
            <a:pPr marL="424064" indent="-424064">
              <a:buFont typeface="Symbol" panose="05050102010706020507" pitchFamily="18" charset="2"/>
              <a:buChar char="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evidence of the economic benefits of supporting vulnerable and marginalised  learners through non-traditional forms of education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4064" indent="-424064">
              <a:buFont typeface="Symbol" panose="05050102010706020507" pitchFamily="18" charset="2"/>
              <a:buChar char=""/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B1EB2-9963-9658-5173-C2F14909F39C}"/>
              </a:ext>
            </a:extLst>
          </p:cNvPr>
          <p:cNvSpPr txBox="1"/>
          <p:nvPr/>
        </p:nvSpPr>
        <p:spPr>
          <a:xfrm>
            <a:off x="3253253" y="2492755"/>
            <a:ext cx="14201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2.5-year project is about evidencing how schools and providers can use online education to support vulnerable and marginalised  learners to re-integrate into mainstream education, employment and training.</a:t>
            </a:r>
          </a:p>
        </p:txBody>
      </p:sp>
      <p:pic>
        <p:nvPicPr>
          <p:cNvPr id="2" name="Picture 1" descr="Girl sitting in class with laptop">
            <a:extLst>
              <a:ext uri="{FF2B5EF4-FFF2-40B4-BE49-F238E27FC236}">
                <a16:creationId xmlns:a16="http://schemas.microsoft.com/office/drawing/2014/main" id="{723A067E-8BEA-ECF9-4E6A-BD947D5C28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474" y="4513297"/>
            <a:ext cx="7653235" cy="3711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59D822-AB07-064F-8B2B-6B7884449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6AF73-9CD4-5004-901F-DC2434AED787}"/>
              </a:ext>
            </a:extLst>
          </p:cNvPr>
          <p:cNvSpPr txBox="1"/>
          <p:nvPr/>
        </p:nvSpPr>
        <p:spPr>
          <a:xfrm>
            <a:off x="11459474" y="9706433"/>
            <a:ext cx="7917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n-lt"/>
              </a:rPr>
              <a:t>Researcher - Dr Charlotte Fearn, </a:t>
            </a:r>
            <a:r>
              <a:rPr lang="en-GB" sz="3600" dirty="0"/>
              <a:t>Staffordshire University</a:t>
            </a:r>
          </a:p>
          <a:p>
            <a:endParaRPr lang="en-GB" sz="3600" dirty="0">
              <a:latin typeface="+mn-lt"/>
            </a:endParaRPr>
          </a:p>
          <a:p>
            <a:r>
              <a:rPr lang="en-GB" sz="3600" dirty="0">
                <a:latin typeface="+mn-lt"/>
              </a:rPr>
              <a:t>PI -  Dr Jim Pugh, Director of the Institute of Education, Staffordshire University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55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CDDD54-21C8-D1B9-D986-3DBAAF0B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B7347B-8268-52EE-6EC5-2B9281CDF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9697E02-4B44-D541-D8DA-330E7568A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61E714-83A2-F11F-FB9D-EC1C99AD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C3C765-7279-CB6E-D2D8-3D76EE109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E64EF742-5BA5-BEC8-501C-A398EF2F1CC8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B8B31C-2B6D-7C16-3CEC-1E0F605A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A78FE7EA-C2D6-18A4-253D-B3F2759AD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35710"/>
              </p:ext>
            </p:extLst>
          </p:nvPr>
        </p:nvGraphicFramePr>
        <p:xfrm>
          <a:off x="2819645" y="2652687"/>
          <a:ext cx="7957981" cy="7170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8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923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EHCP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528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16%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Mental</a:t>
                      </a:r>
                      <a:r>
                        <a:rPr sz="1650" spc="-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health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525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16%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Emotional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513</a:t>
                      </a:r>
                      <a:endParaRPr sz="1650" dirty="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16%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ASD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392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12%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Medical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274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9%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Behavioural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245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8%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School</a:t>
                      </a: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Refuser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239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7%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Learning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125</a:t>
                      </a:r>
                      <a:endParaRPr sz="1650" dirty="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4%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No</a:t>
                      </a: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school</a:t>
                      </a: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placement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100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3%</a:t>
                      </a:r>
                      <a:endParaRPr sz="1650" dirty="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Excluded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88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LAC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76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2%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Bullied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52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2%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Developmental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118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45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118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118C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2240">
                <a:tc>
                  <a:txBody>
                    <a:bodyPr/>
                    <a:lstStyle/>
                    <a:p>
                      <a:pPr marL="78105">
                        <a:lnSpc>
                          <a:spcPts val="1964"/>
                        </a:lnSpc>
                        <a:spcBef>
                          <a:spcPts val="265"/>
                        </a:spcBef>
                      </a:pPr>
                      <a:r>
                        <a:rPr sz="1650" b="1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Total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55320" algn="r">
                        <a:lnSpc>
                          <a:spcPts val="1964"/>
                        </a:lnSpc>
                        <a:spcBef>
                          <a:spcPts val="265"/>
                        </a:spcBef>
                      </a:pPr>
                      <a:r>
                        <a:rPr sz="1650" b="1" spc="-2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3202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ts val="1964"/>
                        </a:lnSpc>
                        <a:spcBef>
                          <a:spcPts val="265"/>
                        </a:spcBef>
                      </a:pPr>
                      <a:r>
                        <a:rPr sz="1650" b="1" spc="-2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100%</a:t>
                      </a:r>
                      <a:endParaRPr sz="1650" dirty="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9E45A0A7-A5E6-6497-82F5-DCC3762B0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96436"/>
              </p:ext>
            </p:extLst>
          </p:nvPr>
        </p:nvGraphicFramePr>
        <p:xfrm>
          <a:off x="11444623" y="7655764"/>
          <a:ext cx="8398689" cy="5161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481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Anxiety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181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400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56%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81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ADHD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181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87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12%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481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Sleep</a:t>
                      </a:r>
                      <a:r>
                        <a:rPr sz="1650" spc="-4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issues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81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76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11%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481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Self</a:t>
                      </a:r>
                      <a:r>
                        <a:rPr sz="1650" spc="-2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harm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181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55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8%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481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ODD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81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36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5%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481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OCD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181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33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5%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481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Eating</a:t>
                      </a:r>
                      <a:r>
                        <a:rPr sz="1650" spc="-4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disorder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118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81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23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118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118C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746">
                <a:tc>
                  <a:txBody>
                    <a:bodyPr/>
                    <a:lstStyle/>
                    <a:p>
                      <a:pPr marL="78105">
                        <a:lnSpc>
                          <a:spcPts val="1964"/>
                        </a:lnSpc>
                        <a:spcBef>
                          <a:spcPts val="265"/>
                        </a:spcBef>
                      </a:pPr>
                      <a:r>
                        <a:rPr sz="1650" b="1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Total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18185" algn="r">
                        <a:lnSpc>
                          <a:spcPts val="1964"/>
                        </a:lnSpc>
                        <a:spcBef>
                          <a:spcPts val="265"/>
                        </a:spcBef>
                      </a:pPr>
                      <a:r>
                        <a:rPr sz="1650" b="1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710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ts val="1964"/>
                        </a:lnSpc>
                        <a:spcBef>
                          <a:spcPts val="265"/>
                        </a:spcBef>
                      </a:pPr>
                      <a:r>
                        <a:rPr sz="1650" b="1" spc="-2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100%</a:t>
                      </a:r>
                      <a:endParaRPr sz="1650" dirty="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13">
            <a:extLst>
              <a:ext uri="{FF2B5EF4-FFF2-40B4-BE49-F238E27FC236}">
                <a16:creationId xmlns:a16="http://schemas.microsoft.com/office/drawing/2014/main" id="{EF88D767-3705-AFEB-2EB0-0F5997AA315B}"/>
              </a:ext>
            </a:extLst>
          </p:cNvPr>
          <p:cNvSpPr txBox="1"/>
          <p:nvPr/>
        </p:nvSpPr>
        <p:spPr>
          <a:xfrm>
            <a:off x="3125488" y="9961413"/>
            <a:ext cx="6567805" cy="1086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en-GB" sz="3200" i="1" dirty="0">
                <a:solidFill>
                  <a:srgbClr val="252423"/>
                </a:solidFill>
                <a:latin typeface="+mn-lt"/>
                <a:cs typeface="Segoe UI"/>
              </a:rPr>
              <a:t>Note: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Student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barriers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are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given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by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lang="en-GB" sz="3200" i="1" spc="-10" dirty="0">
                <a:solidFill>
                  <a:srgbClr val="252423"/>
                </a:solidFill>
                <a:latin typeface="+mn-lt"/>
                <a:cs typeface="Segoe UI"/>
              </a:rPr>
              <a:t>school or LA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at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the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point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of</a:t>
            </a:r>
            <a:r>
              <a:rPr sz="3200" i="1" spc="-4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registration.</a:t>
            </a:r>
            <a:endParaRPr sz="3200" dirty="0">
              <a:latin typeface="+mn-lt"/>
              <a:cs typeface="Segoe UI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FD2A7F8D-B1ED-7C10-7E34-2C8D95052792}"/>
              </a:ext>
            </a:extLst>
          </p:cNvPr>
          <p:cNvSpPr txBox="1"/>
          <p:nvPr/>
        </p:nvSpPr>
        <p:spPr>
          <a:xfrm>
            <a:off x="12468468" y="4441581"/>
            <a:ext cx="7374844" cy="21895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sz="2300" i="1" dirty="0">
                <a:solidFill>
                  <a:srgbClr val="252423"/>
                </a:solidFill>
                <a:latin typeface="Segoe UI"/>
                <a:cs typeface="Segoe UI"/>
              </a:rPr>
              <a:t>"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Barriers</a:t>
            </a:r>
            <a:r>
              <a:rPr sz="3200" i="1" spc="-2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in</a:t>
            </a:r>
            <a:r>
              <a:rPr sz="3200" i="1" spc="-15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registration</a:t>
            </a:r>
            <a:r>
              <a:rPr sz="3200" i="1" spc="-2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notes"</a:t>
            </a:r>
            <a:r>
              <a:rPr sz="3200" i="1" spc="-15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are</a:t>
            </a:r>
            <a:r>
              <a:rPr sz="3200" i="1" spc="-15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based</a:t>
            </a:r>
            <a:r>
              <a:rPr sz="3200" i="1" spc="-2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on</a:t>
            </a:r>
            <a:r>
              <a:rPr sz="3200" i="1" spc="-15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a</a:t>
            </a:r>
            <a:r>
              <a:rPr sz="3200" i="1" spc="-15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spc="-25" dirty="0">
                <a:solidFill>
                  <a:srgbClr val="252423"/>
                </a:solidFill>
                <a:latin typeface="+mn-lt"/>
                <a:cs typeface="Segoe UI"/>
              </a:rPr>
              <a:t>key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word</a:t>
            </a:r>
            <a:r>
              <a:rPr sz="3200" i="1" spc="-45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search</a:t>
            </a:r>
            <a:r>
              <a:rPr sz="3200" i="1" spc="-4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in</a:t>
            </a:r>
            <a:r>
              <a:rPr sz="3200" i="1" spc="-45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background</a:t>
            </a:r>
            <a:r>
              <a:rPr sz="3200" i="1" spc="-4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notes</a:t>
            </a:r>
            <a:r>
              <a:rPr sz="3200" i="1" spc="-4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provided</a:t>
            </a:r>
            <a:r>
              <a:rPr sz="3200" i="1" spc="-45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spc="-25" dirty="0">
                <a:solidFill>
                  <a:srgbClr val="252423"/>
                </a:solidFill>
                <a:latin typeface="+mn-lt"/>
                <a:cs typeface="Segoe UI"/>
              </a:rPr>
              <a:t>by </a:t>
            </a:r>
            <a:r>
              <a:rPr lang="en-GB" sz="3200" i="1" spc="-25" dirty="0">
                <a:solidFill>
                  <a:srgbClr val="252423"/>
                </a:solidFill>
                <a:latin typeface="+mn-lt"/>
                <a:cs typeface="Segoe UI"/>
              </a:rPr>
              <a:t>school or LA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at</a:t>
            </a:r>
            <a:r>
              <a:rPr sz="3200" i="1" spc="-15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the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point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</a:t>
            </a:r>
            <a:r>
              <a:rPr sz="3200" i="1" dirty="0">
                <a:solidFill>
                  <a:srgbClr val="252423"/>
                </a:solidFill>
                <a:latin typeface="+mn-lt"/>
                <a:cs typeface="Segoe UI"/>
              </a:rPr>
              <a:t>of</a:t>
            </a:r>
            <a:r>
              <a:rPr sz="3200" i="1" spc="-10" dirty="0">
                <a:solidFill>
                  <a:srgbClr val="252423"/>
                </a:solidFill>
                <a:latin typeface="+mn-lt"/>
                <a:cs typeface="Segoe UI"/>
              </a:rPr>
              <a:t> registration.</a:t>
            </a:r>
            <a:endParaRPr sz="3200" dirty="0">
              <a:latin typeface="+mn-lt"/>
              <a:cs typeface="Segoe 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B986C-74C0-297B-2D4F-BDF85B21E7E2}"/>
              </a:ext>
            </a:extLst>
          </p:cNvPr>
          <p:cNvSpPr txBox="1"/>
          <p:nvPr/>
        </p:nvSpPr>
        <p:spPr>
          <a:xfrm>
            <a:off x="3622947" y="1007487"/>
            <a:ext cx="12140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‘barriers’ to re-integration (or inequality!) do the </a:t>
            </a:r>
          </a:p>
          <a:p>
            <a:r>
              <a:rPr lang="en-GB" sz="3200" b="1" dirty="0"/>
              <a:t>young people in this cohort face?</a:t>
            </a:r>
            <a:endParaRPr lang="en-US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9021B-4035-C3BA-F1ED-E259B5DDF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779DB-213D-0483-4415-974EEC5C6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CBADECE4-D9A2-803C-4DCA-946708702FD8}"/>
              </a:ext>
            </a:extLst>
          </p:cNvPr>
          <p:cNvGraphicFramePr>
            <a:graphicFrameLocks noGrp="1"/>
          </p:cNvGraphicFramePr>
          <p:nvPr/>
        </p:nvGraphicFramePr>
        <p:xfrm>
          <a:off x="751811" y="2493874"/>
          <a:ext cx="18743157" cy="11131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0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4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ts val="2930"/>
                        </a:lnSpc>
                      </a:pPr>
                      <a:r>
                        <a:rPr sz="2450" b="1" spc="-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Design</a:t>
                      </a:r>
                      <a:r>
                        <a:rPr sz="2450" b="1" spc="-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5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Multiple</a:t>
                      </a:r>
                      <a:r>
                        <a:rPr sz="2450" b="1" spc="-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5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Means</a:t>
                      </a:r>
                      <a:r>
                        <a:rPr sz="2450" b="1" spc="-1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5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</a:t>
                      </a:r>
                      <a:endParaRPr sz="2450" dirty="0">
                        <a:latin typeface="Tahoma"/>
                        <a:cs typeface="Tahoma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550" b="1" spc="-2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Engagement</a:t>
                      </a:r>
                      <a:endParaRPr sz="355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8010">
                        <a:lnSpc>
                          <a:spcPts val="2930"/>
                        </a:lnSpc>
                      </a:pPr>
                      <a:r>
                        <a:rPr sz="2450" b="1" spc="-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Design</a:t>
                      </a:r>
                      <a:r>
                        <a:rPr sz="2450" b="1" spc="-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5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Multiple</a:t>
                      </a:r>
                      <a:r>
                        <a:rPr sz="2450" b="1" spc="-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5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Means</a:t>
                      </a:r>
                      <a:r>
                        <a:rPr sz="2450" b="1" spc="-1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5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</a:t>
                      </a:r>
                      <a:endParaRPr sz="2450">
                        <a:latin typeface="Tahoma"/>
                        <a:cs typeface="Tahoma"/>
                      </a:endParaRPr>
                    </a:p>
                    <a:p>
                      <a:pPr marL="5880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3550" b="1" spc="-1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Representation</a:t>
                      </a:r>
                      <a:endParaRPr sz="355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930"/>
                        </a:lnSpc>
                      </a:pPr>
                      <a:r>
                        <a:rPr sz="2450" b="1" spc="-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Design</a:t>
                      </a:r>
                      <a:r>
                        <a:rPr sz="2450" b="1" spc="-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5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Multiple</a:t>
                      </a:r>
                      <a:r>
                        <a:rPr sz="2450" b="1" spc="-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5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Means</a:t>
                      </a:r>
                      <a:r>
                        <a:rPr sz="2450" b="1" spc="-1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5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</a:t>
                      </a:r>
                      <a:endParaRPr sz="2450">
                        <a:latin typeface="Tahoma"/>
                        <a:cs typeface="Tahoma"/>
                      </a:endParaRPr>
                    </a:p>
                    <a:p>
                      <a:pPr marL="4819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550" b="1" spc="-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Action</a:t>
                      </a:r>
                      <a:r>
                        <a:rPr sz="3550" b="1" spc="-1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550" b="1" spc="-1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&amp;</a:t>
                      </a:r>
                      <a:r>
                        <a:rPr sz="3550" b="1" spc="-1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355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Expression</a:t>
                      </a:r>
                      <a:endParaRPr sz="355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050">
                <a:tc>
                  <a:txBody>
                    <a:bodyPr/>
                    <a:lstStyle/>
                    <a:p>
                      <a:pPr marR="37084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50" spc="-10" dirty="0">
                          <a:latin typeface="Tahoma"/>
                          <a:cs typeface="Tahoma"/>
                        </a:rPr>
                        <a:t>Access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28575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Design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Options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25" dirty="0">
                          <a:latin typeface="Tahoma"/>
                          <a:cs typeface="Tahoma"/>
                        </a:rPr>
                        <a:t>for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140" dirty="0">
                          <a:latin typeface="Tahoma"/>
                          <a:cs typeface="Tahoma"/>
                        </a:rPr>
                        <a:t>Welcoming</a:t>
                      </a:r>
                      <a:r>
                        <a:rPr sz="2200" b="1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175" dirty="0">
                          <a:latin typeface="Tahoma"/>
                          <a:cs typeface="Tahoma"/>
                        </a:rPr>
                        <a:t>Interests</a:t>
                      </a:r>
                      <a:r>
                        <a:rPr sz="2200" b="1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13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2200" b="1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40" dirty="0">
                          <a:latin typeface="Tahoma"/>
                          <a:cs typeface="Tahoma"/>
                        </a:rPr>
                        <a:t>Identities</a:t>
                      </a:r>
                      <a:endParaRPr sz="220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660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Optimize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choice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 and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autonomy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Optimize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30" dirty="0">
                          <a:latin typeface="Tahoma"/>
                          <a:cs typeface="Tahoma"/>
                        </a:rPr>
                        <a:t>relevance,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30" dirty="0">
                          <a:latin typeface="Tahoma"/>
                          <a:cs typeface="Tahoma"/>
                        </a:rPr>
                        <a:t>value,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 and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authenticity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765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Nurture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joy</a:t>
                      </a:r>
                      <a:r>
                        <a:rPr sz="165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play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Address</a:t>
                      </a:r>
                      <a:r>
                        <a:rPr sz="165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30" dirty="0">
                          <a:latin typeface="Tahoma"/>
                          <a:cs typeface="Tahoma"/>
                        </a:rPr>
                        <a:t>biases,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30" dirty="0">
                          <a:latin typeface="Tahoma"/>
                          <a:cs typeface="Tahoma"/>
                        </a:rPr>
                        <a:t>threats,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distractions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2374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Design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Options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25" dirty="0">
                          <a:latin typeface="Tahoma"/>
                          <a:cs typeface="Tahoma"/>
                        </a:rPr>
                        <a:t>for</a:t>
                      </a:r>
                      <a:endParaRPr sz="1900" dirty="0">
                        <a:latin typeface="Tahoma"/>
                        <a:cs typeface="Tahoma"/>
                      </a:endParaRPr>
                    </a:p>
                    <a:p>
                      <a:pPr marL="5473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200" b="1" spc="-20" dirty="0">
                          <a:latin typeface="Tahoma"/>
                          <a:cs typeface="Tahoma"/>
                        </a:rPr>
                        <a:t>Perception</a:t>
                      </a:r>
                      <a:endParaRPr sz="2200" dirty="0">
                        <a:latin typeface="Tahoma"/>
                        <a:cs typeface="Tahoma"/>
                      </a:endParaRPr>
                    </a:p>
                    <a:p>
                      <a:pPr marL="861060" marR="1112520" indent="-297180">
                        <a:lnSpc>
                          <a:spcPct val="118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spc="-10" dirty="0">
                          <a:latin typeface="Tahoma"/>
                          <a:cs typeface="Tahoma"/>
                        </a:rPr>
                        <a:t>Support</a:t>
                      </a:r>
                      <a:r>
                        <a:rPr sz="16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opportunities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6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customize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display</a:t>
                      </a:r>
                      <a:r>
                        <a:rPr sz="165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of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information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8610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spc="-10" dirty="0">
                          <a:latin typeface="Tahoma"/>
                          <a:cs typeface="Tahoma"/>
                        </a:rPr>
                        <a:t>Support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multiple</a:t>
                      </a:r>
                      <a:r>
                        <a:rPr sz="165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ways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perceive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information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861060" marR="761365" indent="-297180">
                        <a:lnSpc>
                          <a:spcPct val="118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spc="-10" dirty="0">
                          <a:latin typeface="Tahoma"/>
                          <a:cs typeface="Tahoma"/>
                        </a:rPr>
                        <a:t>Represent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a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diversity</a:t>
                      </a:r>
                      <a:r>
                        <a:rPr sz="165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65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perspectives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identities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in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authentic</a:t>
                      </a:r>
                      <a:r>
                        <a:rPr sz="165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ways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</a:txBody>
                  <a:tcPr marL="0" marR="0" marT="2374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419734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Design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Options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25" dirty="0">
                          <a:latin typeface="Tahoma"/>
                          <a:cs typeface="Tahoma"/>
                        </a:rPr>
                        <a:t>for</a:t>
                      </a:r>
                      <a:endParaRPr sz="1900" dirty="0">
                        <a:latin typeface="Tahoma"/>
                        <a:cs typeface="Tahoma"/>
                      </a:endParaRPr>
                    </a:p>
                    <a:p>
                      <a:pPr marL="420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60" dirty="0">
                          <a:latin typeface="Tahoma"/>
                          <a:cs typeface="Tahoma"/>
                        </a:rPr>
                        <a:t>Interaction</a:t>
                      </a:r>
                      <a:endParaRPr sz="2200" dirty="0">
                        <a:latin typeface="Tahoma"/>
                        <a:cs typeface="Tahoma"/>
                      </a:endParaRPr>
                    </a:p>
                    <a:p>
                      <a:pPr marL="734695" marR="313055" indent="-297180">
                        <a:lnSpc>
                          <a:spcPct val="118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spc="-10" dirty="0">
                          <a:latin typeface="Tahoma"/>
                          <a:cs typeface="Tahoma"/>
                        </a:rPr>
                        <a:t>Vary</a:t>
                      </a:r>
                      <a:r>
                        <a:rPr sz="165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honor</a:t>
                      </a:r>
                      <a:r>
                        <a:rPr sz="165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methods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65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response,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navigation,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movement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734695" marR="24130" indent="-297180">
                        <a:lnSpc>
                          <a:spcPct val="118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Optimize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access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accessible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materials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assistive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and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accessible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technologies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tools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</a:txBody>
                  <a:tcPr marL="0" marR="0" marT="2374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50" spc="-10" dirty="0">
                          <a:latin typeface="Tahoma"/>
                          <a:cs typeface="Tahoma"/>
                        </a:rPr>
                        <a:t>Support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28575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Design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Options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25" dirty="0">
                          <a:latin typeface="Tahoma"/>
                          <a:cs typeface="Tahoma"/>
                        </a:rPr>
                        <a:t>for</a:t>
                      </a:r>
                      <a:endParaRPr sz="1900" dirty="0">
                        <a:latin typeface="Tahoma"/>
                        <a:cs typeface="Tahoma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165" dirty="0">
                          <a:latin typeface="Tahoma"/>
                          <a:cs typeface="Tahoma"/>
                        </a:rPr>
                        <a:t>Sustaining</a:t>
                      </a:r>
                      <a:r>
                        <a:rPr sz="2200" b="1" spc="-105" dirty="0">
                          <a:latin typeface="Tahoma"/>
                          <a:cs typeface="Tahoma"/>
                        </a:rPr>
                        <a:t> Effort</a:t>
                      </a:r>
                      <a:r>
                        <a:rPr sz="2200" b="1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13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2200" b="1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30" dirty="0">
                          <a:latin typeface="Tahoma"/>
                          <a:cs typeface="Tahoma"/>
                        </a:rPr>
                        <a:t>Persistence</a:t>
                      </a:r>
                      <a:endParaRPr sz="2200" dirty="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660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Clarify</a:t>
                      </a:r>
                      <a:r>
                        <a:rPr sz="165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meaning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purpose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65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goals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Optimize</a:t>
                      </a:r>
                      <a:r>
                        <a:rPr sz="16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challenge</a:t>
                      </a:r>
                      <a:r>
                        <a:rPr sz="16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support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594360" marR="538480" indent="-297180">
                        <a:lnSpc>
                          <a:spcPct val="118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Foster</a:t>
                      </a:r>
                      <a:r>
                        <a:rPr sz="165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collaboration,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interdependence,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collective learning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765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Foster</a:t>
                      </a:r>
                      <a:r>
                        <a:rPr sz="165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belonging</a:t>
                      </a:r>
                      <a:r>
                        <a:rPr sz="165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community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Offer</a:t>
                      </a:r>
                      <a:r>
                        <a:rPr sz="165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action-oriented</a:t>
                      </a:r>
                      <a:r>
                        <a:rPr sz="165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feedback</a:t>
                      </a:r>
                      <a:endParaRPr sz="1650" dirty="0">
                        <a:latin typeface="Tahoma"/>
                        <a:cs typeface="Tahoma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54673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Design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Options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25" dirty="0">
                          <a:latin typeface="Tahoma"/>
                          <a:cs typeface="Tahoma"/>
                        </a:rPr>
                        <a:t>for</a:t>
                      </a:r>
                      <a:endParaRPr sz="1900" dirty="0">
                        <a:latin typeface="Tahoma"/>
                        <a:cs typeface="Tahoma"/>
                      </a:endParaRPr>
                    </a:p>
                    <a:p>
                      <a:pPr marL="547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180" dirty="0">
                          <a:latin typeface="Tahoma"/>
                          <a:cs typeface="Tahoma"/>
                        </a:rPr>
                        <a:t>Language</a:t>
                      </a:r>
                      <a:r>
                        <a:rPr sz="2200" b="1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13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2200" b="1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10" dirty="0">
                          <a:latin typeface="Tahoma"/>
                          <a:cs typeface="Tahoma"/>
                        </a:rPr>
                        <a:t>Symbols</a:t>
                      </a:r>
                      <a:endParaRPr sz="2200" dirty="0">
                        <a:latin typeface="Tahoma"/>
                        <a:cs typeface="Tahoma"/>
                      </a:endParaRPr>
                    </a:p>
                    <a:p>
                      <a:pPr marL="861060" indent="-296545">
                        <a:lnSpc>
                          <a:spcPct val="100000"/>
                        </a:lnSpc>
                        <a:spcBef>
                          <a:spcPts val="660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Clarify</a:t>
                      </a:r>
                      <a:r>
                        <a:rPr sz="165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vocabulary,</a:t>
                      </a:r>
                      <a:r>
                        <a:rPr sz="16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symbols,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language</a:t>
                      </a:r>
                      <a:r>
                        <a:rPr sz="16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structures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861060" marR="760730" indent="-297180">
                        <a:lnSpc>
                          <a:spcPct val="118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spc="-10" dirty="0">
                          <a:latin typeface="Tahoma"/>
                          <a:cs typeface="Tahoma"/>
                        </a:rPr>
                        <a:t>Support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decoding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65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text,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mathematical</a:t>
                      </a:r>
                      <a:r>
                        <a:rPr sz="165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notation,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and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symbols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861060" marR="735330" indent="-297180">
                        <a:lnSpc>
                          <a:spcPct val="118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Cultivate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understanding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respect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across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languages and</a:t>
                      </a:r>
                      <a:r>
                        <a:rPr sz="165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dialects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8610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Address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biases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the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use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65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language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symbols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8610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spc="-20" dirty="0">
                          <a:latin typeface="Tahoma"/>
                          <a:cs typeface="Tahoma"/>
                        </a:rPr>
                        <a:t>Illustrate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through</a:t>
                      </a:r>
                      <a:r>
                        <a:rPr sz="165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multiple</a:t>
                      </a:r>
                      <a:r>
                        <a:rPr sz="165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media</a:t>
                      </a:r>
                      <a:endParaRPr sz="1650" dirty="0">
                        <a:latin typeface="Tahoma"/>
                        <a:cs typeface="Tahoma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2037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Design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Options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25" dirty="0">
                          <a:latin typeface="Tahoma"/>
                          <a:cs typeface="Tahoma"/>
                        </a:rPr>
                        <a:t>for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420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b="1" spc="-135" dirty="0">
                          <a:latin typeface="Tahoma"/>
                          <a:cs typeface="Tahoma"/>
                        </a:rPr>
                        <a:t>Expression</a:t>
                      </a:r>
                      <a:r>
                        <a:rPr sz="2200" b="1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130" dirty="0">
                          <a:latin typeface="Tahoma"/>
                          <a:cs typeface="Tahoma"/>
                        </a:rPr>
                        <a:t>&amp;</a:t>
                      </a:r>
                      <a:r>
                        <a:rPr sz="2200" b="1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55" dirty="0">
                          <a:latin typeface="Tahoma"/>
                          <a:cs typeface="Tahoma"/>
                        </a:rPr>
                        <a:t>Communication</a:t>
                      </a:r>
                      <a:endParaRPr sz="2200">
                        <a:latin typeface="Tahoma"/>
                        <a:cs typeface="Tahoma"/>
                      </a:endParaRPr>
                    </a:p>
                    <a:p>
                      <a:pPr marL="734695" indent="-296545">
                        <a:lnSpc>
                          <a:spcPct val="100000"/>
                        </a:lnSpc>
                        <a:spcBef>
                          <a:spcPts val="660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Use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multiple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media</a:t>
                      </a:r>
                      <a:r>
                        <a:rPr sz="165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65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communication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734695" marR="367665" indent="-297180">
                        <a:lnSpc>
                          <a:spcPct val="118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Use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multiple</a:t>
                      </a:r>
                      <a:r>
                        <a:rPr sz="165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tools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65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construction,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composition,</a:t>
                      </a:r>
                      <a:r>
                        <a:rPr sz="165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and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creativity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734695" marR="183515" indent="-297180">
                        <a:lnSpc>
                          <a:spcPct val="118000"/>
                        </a:lnSpc>
                        <a:spcBef>
                          <a:spcPts val="409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Build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fluencies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with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graduated</a:t>
                      </a:r>
                      <a:r>
                        <a:rPr sz="16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support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practice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and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performance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734695" marR="597535" indent="-297180">
                        <a:lnSpc>
                          <a:spcPct val="118000"/>
                        </a:lnSpc>
                        <a:spcBef>
                          <a:spcPts val="414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Address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biases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related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modes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65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expression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and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communication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996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75"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50" spc="60" dirty="0">
                          <a:latin typeface="Tahoma"/>
                          <a:cs typeface="Tahoma"/>
                        </a:rPr>
                        <a:t>Executve</a:t>
                      </a:r>
                      <a:r>
                        <a:rPr sz="165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55" dirty="0">
                          <a:latin typeface="Tahoma"/>
                          <a:cs typeface="Tahoma"/>
                        </a:rPr>
                        <a:t>Functon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28575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Design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Options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25" dirty="0">
                          <a:latin typeface="Tahoma"/>
                          <a:cs typeface="Tahoma"/>
                        </a:rPr>
                        <a:t>for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200" b="1" spc="-130" dirty="0">
                          <a:latin typeface="Tahoma"/>
                          <a:cs typeface="Tahoma"/>
                        </a:rPr>
                        <a:t>Emotional</a:t>
                      </a:r>
                      <a:r>
                        <a:rPr sz="2200" b="1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10" dirty="0">
                          <a:latin typeface="Tahoma"/>
                          <a:cs typeface="Tahoma"/>
                        </a:rPr>
                        <a:t>Capacity</a:t>
                      </a:r>
                      <a:endParaRPr sz="220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655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spc="-10" dirty="0">
                          <a:latin typeface="Tahoma"/>
                          <a:cs typeface="Tahoma"/>
                        </a:rPr>
                        <a:t>Recognize</a:t>
                      </a:r>
                      <a:r>
                        <a:rPr sz="165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expectations,</a:t>
                      </a:r>
                      <a:r>
                        <a:rPr sz="165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beliefs,</a:t>
                      </a:r>
                      <a:r>
                        <a:rPr sz="165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motivations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Develop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awareness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self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others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Promote</a:t>
                      </a:r>
                      <a:r>
                        <a:rPr sz="165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individual</a:t>
                      </a:r>
                      <a:r>
                        <a:rPr sz="165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collective</a:t>
                      </a:r>
                      <a:r>
                        <a:rPr sz="165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reflection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5943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5943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Cultivate</a:t>
                      </a:r>
                      <a:r>
                        <a:rPr sz="165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empathy</a:t>
                      </a:r>
                      <a:r>
                        <a:rPr sz="165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restorative</a:t>
                      </a:r>
                      <a:r>
                        <a:rPr sz="165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practices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Design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Options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25" dirty="0">
                          <a:latin typeface="Tahoma"/>
                          <a:cs typeface="Tahoma"/>
                        </a:rPr>
                        <a:t>for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5473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200" b="1" spc="-130" dirty="0">
                          <a:latin typeface="Tahoma"/>
                          <a:cs typeface="Tahoma"/>
                        </a:rPr>
                        <a:t>Building</a:t>
                      </a:r>
                      <a:r>
                        <a:rPr sz="2200" b="1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25" dirty="0">
                          <a:latin typeface="Tahoma"/>
                          <a:cs typeface="Tahoma"/>
                        </a:rPr>
                        <a:t>Knowledge</a:t>
                      </a:r>
                      <a:endParaRPr sz="2200">
                        <a:latin typeface="Tahoma"/>
                        <a:cs typeface="Tahoma"/>
                      </a:endParaRPr>
                    </a:p>
                    <a:p>
                      <a:pPr marL="861060" indent="-296545">
                        <a:lnSpc>
                          <a:spcPct val="100000"/>
                        </a:lnSpc>
                        <a:spcBef>
                          <a:spcPts val="655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Connect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prior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knowledge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165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new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learning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861060" marR="411480" indent="-297180">
                        <a:lnSpc>
                          <a:spcPct val="118000"/>
                        </a:lnSpc>
                        <a:spcBef>
                          <a:spcPts val="415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Highlight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explore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patterns,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critical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5" dirty="0">
                          <a:latin typeface="Tahoma"/>
                          <a:cs typeface="Tahoma"/>
                        </a:rPr>
                        <a:t>features,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big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ideas,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relationships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861060" indent="-296545">
                        <a:lnSpc>
                          <a:spcPct val="100000"/>
                        </a:lnSpc>
                        <a:spcBef>
                          <a:spcPts val="765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Cultivate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multiple</a:t>
                      </a:r>
                      <a:r>
                        <a:rPr sz="165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ways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65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knowing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making</a:t>
                      </a:r>
                      <a:r>
                        <a:rPr sz="165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meaning</a:t>
                      </a:r>
                      <a:endParaRPr sz="1650">
                        <a:latin typeface="Tahoma"/>
                        <a:cs typeface="Tahoma"/>
                      </a:endParaRPr>
                    </a:p>
                    <a:p>
                      <a:pPr marL="861060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861060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Maximize</a:t>
                      </a:r>
                      <a:r>
                        <a:rPr sz="16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transfer</a:t>
                      </a:r>
                      <a:r>
                        <a:rPr sz="165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generalization</a:t>
                      </a:r>
                      <a:endParaRPr sz="1650">
                        <a:latin typeface="Tahoma"/>
                        <a:cs typeface="Tahoma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41910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Design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Options</a:t>
                      </a:r>
                      <a:r>
                        <a:rPr sz="1900" spc="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25" dirty="0">
                          <a:latin typeface="Tahoma"/>
                          <a:cs typeface="Tahoma"/>
                        </a:rPr>
                        <a:t>for</a:t>
                      </a:r>
                      <a:endParaRPr sz="1900" dirty="0">
                        <a:latin typeface="Tahoma"/>
                        <a:cs typeface="Tahoma"/>
                      </a:endParaRPr>
                    </a:p>
                    <a:p>
                      <a:pPr marL="4203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200" b="1" spc="-155" dirty="0">
                          <a:latin typeface="Tahoma"/>
                          <a:cs typeface="Tahoma"/>
                        </a:rPr>
                        <a:t>Strategy</a:t>
                      </a:r>
                      <a:r>
                        <a:rPr sz="2200" b="1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35" dirty="0">
                          <a:latin typeface="Tahoma"/>
                          <a:cs typeface="Tahoma"/>
                        </a:rPr>
                        <a:t>Development</a:t>
                      </a:r>
                      <a:endParaRPr sz="2200" dirty="0">
                        <a:latin typeface="Tahoma"/>
                        <a:cs typeface="Tahoma"/>
                      </a:endParaRPr>
                    </a:p>
                    <a:p>
                      <a:pPr marL="734695" indent="-296545">
                        <a:lnSpc>
                          <a:spcPct val="100000"/>
                        </a:lnSpc>
                        <a:spcBef>
                          <a:spcPts val="655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Set</a:t>
                      </a:r>
                      <a:r>
                        <a:rPr sz="165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meaningful</a:t>
                      </a:r>
                      <a:r>
                        <a:rPr sz="165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goals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734695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Anticipate</a:t>
                      </a:r>
                      <a:r>
                        <a:rPr sz="16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plan</a:t>
                      </a:r>
                      <a:r>
                        <a:rPr sz="165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challenges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734695" indent="-29654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Organize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information</a:t>
                      </a:r>
                      <a:r>
                        <a:rPr sz="165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20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65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resources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734695" indent="-296545">
                        <a:lnSpc>
                          <a:spcPct val="100000"/>
                        </a:lnSpc>
                        <a:spcBef>
                          <a:spcPts val="765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spc="-10" dirty="0">
                          <a:latin typeface="Tahoma"/>
                          <a:cs typeface="Tahoma"/>
                        </a:rPr>
                        <a:t>Enhance</a:t>
                      </a:r>
                      <a:r>
                        <a:rPr sz="165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capacity</a:t>
                      </a:r>
                      <a:r>
                        <a:rPr sz="165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for</a:t>
                      </a:r>
                      <a:r>
                        <a:rPr sz="165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dirty="0">
                          <a:latin typeface="Tahoma"/>
                          <a:cs typeface="Tahoma"/>
                        </a:rPr>
                        <a:t>monitoring</a:t>
                      </a:r>
                      <a:r>
                        <a:rPr sz="165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progress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  <a:p>
                      <a:pPr marL="734695" indent="-296545">
                        <a:lnSpc>
                          <a:spcPts val="19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734695" algn="l"/>
                        </a:tabLst>
                      </a:pPr>
                      <a:r>
                        <a:rPr sz="1650" dirty="0">
                          <a:latin typeface="Tahoma"/>
                          <a:cs typeface="Tahoma"/>
                        </a:rPr>
                        <a:t>Challenge</a:t>
                      </a:r>
                      <a:r>
                        <a:rPr sz="165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exclusionary</a:t>
                      </a:r>
                      <a:r>
                        <a:rPr sz="165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50" spc="-10" dirty="0">
                          <a:latin typeface="Tahoma"/>
                          <a:cs typeface="Tahoma"/>
                        </a:rPr>
                        <a:t>practices</a:t>
                      </a:r>
                      <a:endParaRPr sz="1650" dirty="0">
                        <a:latin typeface="Tahoma"/>
                        <a:cs typeface="Tahoma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85740161-0361-9ED6-2329-07F2644A0463}"/>
              </a:ext>
            </a:extLst>
          </p:cNvPr>
          <p:cNvSpPr/>
          <p:nvPr/>
        </p:nvSpPr>
        <p:spPr>
          <a:xfrm>
            <a:off x="261774" y="7838954"/>
            <a:ext cx="425450" cy="2470150"/>
          </a:xfrm>
          <a:custGeom>
            <a:avLst/>
            <a:gdLst/>
            <a:ahLst/>
            <a:cxnLst/>
            <a:rect l="l" t="t" r="r" b="b"/>
            <a:pathLst>
              <a:path w="425450" h="2470150">
                <a:moveTo>
                  <a:pt x="424908" y="0"/>
                </a:moveTo>
                <a:lnTo>
                  <a:pt x="212454" y="0"/>
                </a:lnTo>
                <a:lnTo>
                  <a:pt x="163740" y="5611"/>
                </a:lnTo>
                <a:lnTo>
                  <a:pt x="119022" y="21594"/>
                </a:lnTo>
                <a:lnTo>
                  <a:pt x="79575" y="46673"/>
                </a:lnTo>
                <a:lnTo>
                  <a:pt x="46673" y="79575"/>
                </a:lnTo>
                <a:lnTo>
                  <a:pt x="21594" y="119022"/>
                </a:lnTo>
                <a:lnTo>
                  <a:pt x="5611" y="163740"/>
                </a:lnTo>
                <a:lnTo>
                  <a:pt x="0" y="212454"/>
                </a:lnTo>
                <a:lnTo>
                  <a:pt x="0" y="2257348"/>
                </a:lnTo>
                <a:lnTo>
                  <a:pt x="5611" y="2306062"/>
                </a:lnTo>
                <a:lnTo>
                  <a:pt x="21594" y="2350780"/>
                </a:lnTo>
                <a:lnTo>
                  <a:pt x="46673" y="2390227"/>
                </a:lnTo>
                <a:lnTo>
                  <a:pt x="79575" y="2423128"/>
                </a:lnTo>
                <a:lnTo>
                  <a:pt x="119022" y="2448208"/>
                </a:lnTo>
                <a:lnTo>
                  <a:pt x="163740" y="2464191"/>
                </a:lnTo>
                <a:lnTo>
                  <a:pt x="212454" y="2469802"/>
                </a:lnTo>
                <a:lnTo>
                  <a:pt x="424908" y="2469802"/>
                </a:lnTo>
                <a:lnTo>
                  <a:pt x="424908" y="0"/>
                </a:lnTo>
                <a:close/>
              </a:path>
            </a:pathLst>
          </a:custGeom>
          <a:solidFill>
            <a:srgbClr val="D8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5646E4B-C742-6C5F-456E-67C2B906CDC8}"/>
              </a:ext>
            </a:extLst>
          </p:cNvPr>
          <p:cNvSpPr/>
          <p:nvPr/>
        </p:nvSpPr>
        <p:spPr>
          <a:xfrm>
            <a:off x="261772" y="11492441"/>
            <a:ext cx="422275" cy="2077720"/>
          </a:xfrm>
          <a:custGeom>
            <a:avLst/>
            <a:gdLst/>
            <a:ahLst/>
            <a:cxnLst/>
            <a:rect l="l" t="t" r="r" b="b"/>
            <a:pathLst>
              <a:path w="422275" h="2077719">
                <a:moveTo>
                  <a:pt x="421889" y="0"/>
                </a:moveTo>
                <a:lnTo>
                  <a:pt x="210944" y="0"/>
                </a:lnTo>
                <a:lnTo>
                  <a:pt x="162578" y="5570"/>
                </a:lnTo>
                <a:lnTo>
                  <a:pt x="118178" y="21439"/>
                </a:lnTo>
                <a:lnTo>
                  <a:pt x="79011" y="46340"/>
                </a:lnTo>
                <a:lnTo>
                  <a:pt x="46343" y="79007"/>
                </a:lnTo>
                <a:lnTo>
                  <a:pt x="21441" y="118174"/>
                </a:lnTo>
                <a:lnTo>
                  <a:pt x="5571" y="162575"/>
                </a:lnTo>
                <a:lnTo>
                  <a:pt x="0" y="210944"/>
                </a:lnTo>
                <a:lnTo>
                  <a:pt x="0" y="1866199"/>
                </a:lnTo>
                <a:lnTo>
                  <a:pt x="5571" y="1914566"/>
                </a:lnTo>
                <a:lnTo>
                  <a:pt x="21441" y="1958965"/>
                </a:lnTo>
                <a:lnTo>
                  <a:pt x="46343" y="1998133"/>
                </a:lnTo>
                <a:lnTo>
                  <a:pt x="79011" y="2030800"/>
                </a:lnTo>
                <a:lnTo>
                  <a:pt x="118178" y="2055703"/>
                </a:lnTo>
                <a:lnTo>
                  <a:pt x="162578" y="2071572"/>
                </a:lnTo>
                <a:lnTo>
                  <a:pt x="210944" y="2077144"/>
                </a:lnTo>
                <a:lnTo>
                  <a:pt x="421889" y="2077144"/>
                </a:lnTo>
                <a:lnTo>
                  <a:pt x="421889" y="0"/>
                </a:lnTo>
                <a:close/>
              </a:path>
            </a:pathLst>
          </a:custGeom>
          <a:solidFill>
            <a:srgbClr val="D8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2CF7542-911F-F77B-FE9C-A40B43D0DE18}"/>
              </a:ext>
            </a:extLst>
          </p:cNvPr>
          <p:cNvSpPr/>
          <p:nvPr/>
        </p:nvSpPr>
        <p:spPr>
          <a:xfrm>
            <a:off x="2083444" y="14391806"/>
            <a:ext cx="0" cy="358140"/>
          </a:xfrm>
          <a:custGeom>
            <a:avLst/>
            <a:gdLst/>
            <a:ahLst/>
            <a:cxnLst/>
            <a:rect l="l" t="t" r="r" b="b"/>
            <a:pathLst>
              <a:path h="358140">
                <a:moveTo>
                  <a:pt x="0" y="0"/>
                </a:moveTo>
                <a:lnTo>
                  <a:pt x="0" y="358104"/>
                </a:lnTo>
              </a:path>
            </a:pathLst>
          </a:custGeom>
          <a:ln w="6544">
            <a:solidFill>
              <a:srgbClr val="55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8C71A96-3C99-BBC2-F777-B0EA347C59FB}"/>
              </a:ext>
            </a:extLst>
          </p:cNvPr>
          <p:cNvSpPr/>
          <p:nvPr/>
        </p:nvSpPr>
        <p:spPr>
          <a:xfrm>
            <a:off x="628255" y="1435989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183380" y="0"/>
                </a:moveTo>
                <a:lnTo>
                  <a:pt x="145415" y="5327"/>
                </a:lnTo>
                <a:lnTo>
                  <a:pt x="108487" y="20850"/>
                </a:lnTo>
                <a:lnTo>
                  <a:pt x="74325" y="45328"/>
                </a:lnTo>
                <a:lnTo>
                  <a:pt x="44664" y="77522"/>
                </a:lnTo>
                <a:lnTo>
                  <a:pt x="21235" y="116192"/>
                </a:lnTo>
                <a:lnTo>
                  <a:pt x="5769" y="160099"/>
                </a:lnTo>
                <a:lnTo>
                  <a:pt x="0" y="208004"/>
                </a:lnTo>
                <a:lnTo>
                  <a:pt x="2056" y="239911"/>
                </a:lnTo>
                <a:lnTo>
                  <a:pt x="15467" y="292118"/>
                </a:lnTo>
                <a:lnTo>
                  <a:pt x="37498" y="324081"/>
                </a:lnTo>
                <a:lnTo>
                  <a:pt x="181137" y="327180"/>
                </a:lnTo>
                <a:lnTo>
                  <a:pt x="196697" y="327716"/>
                </a:lnTo>
                <a:lnTo>
                  <a:pt x="204668" y="330719"/>
                </a:lnTo>
                <a:lnTo>
                  <a:pt x="207558" y="338730"/>
                </a:lnTo>
                <a:lnTo>
                  <a:pt x="207873" y="354291"/>
                </a:lnTo>
                <a:lnTo>
                  <a:pt x="207737" y="373753"/>
                </a:lnTo>
                <a:lnTo>
                  <a:pt x="207611" y="391881"/>
                </a:lnTo>
                <a:lnTo>
                  <a:pt x="207567" y="418835"/>
                </a:lnTo>
                <a:lnTo>
                  <a:pt x="207855" y="418835"/>
                </a:lnTo>
                <a:lnTo>
                  <a:pt x="255893" y="413639"/>
                </a:lnTo>
                <a:lnTo>
                  <a:pt x="300063" y="398196"/>
                </a:lnTo>
                <a:lnTo>
                  <a:pt x="339101" y="373753"/>
                </a:lnTo>
                <a:lnTo>
                  <a:pt x="371743" y="341558"/>
                </a:lnTo>
                <a:lnTo>
                  <a:pt x="382348" y="325129"/>
                </a:lnTo>
                <a:lnTo>
                  <a:pt x="208518" y="325129"/>
                </a:lnTo>
                <a:lnTo>
                  <a:pt x="163952" y="315814"/>
                </a:lnTo>
                <a:lnTo>
                  <a:pt x="127679" y="290988"/>
                </a:lnTo>
                <a:lnTo>
                  <a:pt x="103362" y="254365"/>
                </a:lnTo>
                <a:lnTo>
                  <a:pt x="94665" y="209662"/>
                </a:lnTo>
                <a:lnTo>
                  <a:pt x="103988" y="165092"/>
                </a:lnTo>
                <a:lnTo>
                  <a:pt x="128813" y="128813"/>
                </a:lnTo>
                <a:lnTo>
                  <a:pt x="165424" y="104490"/>
                </a:lnTo>
                <a:lnTo>
                  <a:pt x="210107" y="95791"/>
                </a:lnTo>
                <a:lnTo>
                  <a:pt x="376832" y="95791"/>
                </a:lnTo>
                <a:lnTo>
                  <a:pt x="373267" y="95062"/>
                </a:lnTo>
                <a:lnTo>
                  <a:pt x="357519" y="94691"/>
                </a:lnTo>
                <a:lnTo>
                  <a:pt x="236598" y="93827"/>
                </a:lnTo>
                <a:lnTo>
                  <a:pt x="221028" y="93306"/>
                </a:lnTo>
                <a:lnTo>
                  <a:pt x="213053" y="90308"/>
                </a:lnTo>
                <a:lnTo>
                  <a:pt x="210163" y="82292"/>
                </a:lnTo>
                <a:lnTo>
                  <a:pt x="209853" y="66716"/>
                </a:lnTo>
                <a:lnTo>
                  <a:pt x="209999" y="45328"/>
                </a:lnTo>
                <a:lnTo>
                  <a:pt x="210000" y="20850"/>
                </a:lnTo>
                <a:lnTo>
                  <a:pt x="209814" y="11492"/>
                </a:lnTo>
                <a:lnTo>
                  <a:pt x="206925" y="3481"/>
                </a:lnTo>
                <a:lnTo>
                  <a:pt x="198949" y="496"/>
                </a:lnTo>
                <a:lnTo>
                  <a:pt x="183380" y="0"/>
                </a:lnTo>
                <a:close/>
              </a:path>
              <a:path w="419100" h="419100">
                <a:moveTo>
                  <a:pt x="376832" y="95791"/>
                </a:moveTo>
                <a:lnTo>
                  <a:pt x="210107" y="95791"/>
                </a:lnTo>
                <a:lnTo>
                  <a:pt x="254672" y="105116"/>
                </a:lnTo>
                <a:lnTo>
                  <a:pt x="290944" y="129946"/>
                </a:lnTo>
                <a:lnTo>
                  <a:pt x="315263" y="166569"/>
                </a:lnTo>
                <a:lnTo>
                  <a:pt x="323906" y="210944"/>
                </a:lnTo>
                <a:lnTo>
                  <a:pt x="323969" y="211267"/>
                </a:lnTo>
                <a:lnTo>
                  <a:pt x="314644" y="255842"/>
                </a:lnTo>
                <a:lnTo>
                  <a:pt x="289816" y="292118"/>
                </a:lnTo>
                <a:lnTo>
                  <a:pt x="253202" y="316433"/>
                </a:lnTo>
                <a:lnTo>
                  <a:pt x="208518" y="325129"/>
                </a:lnTo>
                <a:lnTo>
                  <a:pt x="382348" y="325129"/>
                </a:lnTo>
                <a:lnTo>
                  <a:pt x="396724" y="302860"/>
                </a:lnTo>
                <a:lnTo>
                  <a:pt x="412778" y="258906"/>
                </a:lnTo>
                <a:lnTo>
                  <a:pt x="418603" y="211267"/>
                </a:lnTo>
                <a:lnTo>
                  <a:pt x="418562" y="209662"/>
                </a:lnTo>
                <a:lnTo>
                  <a:pt x="411215" y="151425"/>
                </a:lnTo>
                <a:lnTo>
                  <a:pt x="395371" y="111532"/>
                </a:lnTo>
                <a:lnTo>
                  <a:pt x="382459" y="96940"/>
                </a:lnTo>
                <a:lnTo>
                  <a:pt x="376832" y="95791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72243F2-D6A4-F5FD-BC90-1E61E33E5DD2}"/>
              </a:ext>
            </a:extLst>
          </p:cNvPr>
          <p:cNvSpPr/>
          <p:nvPr/>
        </p:nvSpPr>
        <p:spPr>
          <a:xfrm>
            <a:off x="1098588" y="14449336"/>
            <a:ext cx="880744" cy="243840"/>
          </a:xfrm>
          <a:custGeom>
            <a:avLst/>
            <a:gdLst/>
            <a:ahLst/>
            <a:cxnLst/>
            <a:rect l="l" t="t" r="r" b="b"/>
            <a:pathLst>
              <a:path w="880744" h="243840">
                <a:moveTo>
                  <a:pt x="223697" y="194868"/>
                </a:moveTo>
                <a:lnTo>
                  <a:pt x="182372" y="155956"/>
                </a:lnTo>
                <a:lnTo>
                  <a:pt x="176263" y="163093"/>
                </a:lnTo>
                <a:lnTo>
                  <a:pt x="170078" y="169214"/>
                </a:lnTo>
                <a:lnTo>
                  <a:pt x="134315" y="185051"/>
                </a:lnTo>
                <a:lnTo>
                  <a:pt x="124714" y="185496"/>
                </a:lnTo>
                <a:lnTo>
                  <a:pt x="117932" y="185191"/>
                </a:lnTo>
                <a:lnTo>
                  <a:pt x="74917" y="161290"/>
                </a:lnTo>
                <a:lnTo>
                  <a:pt x="63563" y="120878"/>
                </a:lnTo>
                <a:lnTo>
                  <a:pt x="63830" y="114223"/>
                </a:lnTo>
                <a:lnTo>
                  <a:pt x="84924" y="69596"/>
                </a:lnTo>
                <a:lnTo>
                  <a:pt x="125056" y="56972"/>
                </a:lnTo>
                <a:lnTo>
                  <a:pt x="133502" y="57467"/>
                </a:lnTo>
                <a:lnTo>
                  <a:pt x="168554" y="74256"/>
                </a:lnTo>
                <a:lnTo>
                  <a:pt x="179235" y="86144"/>
                </a:lnTo>
                <a:lnTo>
                  <a:pt x="219875" y="45161"/>
                </a:lnTo>
                <a:lnTo>
                  <a:pt x="188810" y="16052"/>
                </a:lnTo>
                <a:lnTo>
                  <a:pt x="149631" y="2527"/>
                </a:lnTo>
                <a:lnTo>
                  <a:pt x="120535" y="0"/>
                </a:lnTo>
                <a:lnTo>
                  <a:pt x="107442" y="584"/>
                </a:lnTo>
                <a:lnTo>
                  <a:pt x="60833" y="14274"/>
                </a:lnTo>
                <a:lnTo>
                  <a:pt x="25819" y="43535"/>
                </a:lnTo>
                <a:lnTo>
                  <a:pt x="4889" y="85267"/>
                </a:lnTo>
                <a:lnTo>
                  <a:pt x="0" y="122618"/>
                </a:lnTo>
                <a:lnTo>
                  <a:pt x="558" y="135712"/>
                </a:lnTo>
                <a:lnTo>
                  <a:pt x="13728" y="182321"/>
                </a:lnTo>
                <a:lnTo>
                  <a:pt x="41833" y="217360"/>
                </a:lnTo>
                <a:lnTo>
                  <a:pt x="82956" y="238760"/>
                </a:lnTo>
                <a:lnTo>
                  <a:pt x="120535" y="243840"/>
                </a:lnTo>
                <a:lnTo>
                  <a:pt x="150952" y="240779"/>
                </a:lnTo>
                <a:lnTo>
                  <a:pt x="178282" y="231597"/>
                </a:lnTo>
                <a:lnTo>
                  <a:pt x="202539" y="216293"/>
                </a:lnTo>
                <a:lnTo>
                  <a:pt x="223697" y="194868"/>
                </a:lnTo>
                <a:close/>
              </a:path>
              <a:path w="880744" h="243840">
                <a:moveTo>
                  <a:pt x="464070" y="237934"/>
                </a:moveTo>
                <a:lnTo>
                  <a:pt x="447116" y="190004"/>
                </a:lnTo>
                <a:lnTo>
                  <a:pt x="431266" y="145199"/>
                </a:lnTo>
                <a:lnTo>
                  <a:pt x="401154" y="60096"/>
                </a:lnTo>
                <a:lnTo>
                  <a:pt x="382104" y="6248"/>
                </a:lnTo>
                <a:lnTo>
                  <a:pt x="370293" y="6248"/>
                </a:lnTo>
                <a:lnTo>
                  <a:pt x="370293" y="145199"/>
                </a:lnTo>
                <a:lnTo>
                  <a:pt x="317842" y="145199"/>
                </a:lnTo>
                <a:lnTo>
                  <a:pt x="344589" y="60096"/>
                </a:lnTo>
                <a:lnTo>
                  <a:pt x="370293" y="145199"/>
                </a:lnTo>
                <a:lnTo>
                  <a:pt x="370293" y="6248"/>
                </a:lnTo>
                <a:lnTo>
                  <a:pt x="311594" y="6248"/>
                </a:lnTo>
                <a:lnTo>
                  <a:pt x="226491" y="237934"/>
                </a:lnTo>
                <a:lnTo>
                  <a:pt x="290055" y="237934"/>
                </a:lnTo>
                <a:lnTo>
                  <a:pt x="305346" y="190004"/>
                </a:lnTo>
                <a:lnTo>
                  <a:pt x="382803" y="190004"/>
                </a:lnTo>
                <a:lnTo>
                  <a:pt x="397738" y="237934"/>
                </a:lnTo>
                <a:lnTo>
                  <a:pt x="464070" y="237934"/>
                </a:lnTo>
                <a:close/>
              </a:path>
              <a:path w="880744" h="243840">
                <a:moveTo>
                  <a:pt x="661708" y="170205"/>
                </a:moveTo>
                <a:lnTo>
                  <a:pt x="652106" y="133045"/>
                </a:lnTo>
                <a:lnTo>
                  <a:pt x="623519" y="107124"/>
                </a:lnTo>
                <a:lnTo>
                  <a:pt x="582510" y="92049"/>
                </a:lnTo>
                <a:lnTo>
                  <a:pt x="564502" y="85864"/>
                </a:lnTo>
                <a:lnTo>
                  <a:pt x="548132" y="70167"/>
                </a:lnTo>
                <a:lnTo>
                  <a:pt x="548132" y="63449"/>
                </a:lnTo>
                <a:lnTo>
                  <a:pt x="570458" y="48983"/>
                </a:lnTo>
                <a:lnTo>
                  <a:pt x="573468" y="48983"/>
                </a:lnTo>
                <a:lnTo>
                  <a:pt x="613511" y="61264"/>
                </a:lnTo>
                <a:lnTo>
                  <a:pt x="625932" y="69469"/>
                </a:lnTo>
                <a:lnTo>
                  <a:pt x="657174" y="29883"/>
                </a:lnTo>
                <a:lnTo>
                  <a:pt x="622922" y="8610"/>
                </a:lnTo>
                <a:lnTo>
                  <a:pt x="581444" y="203"/>
                </a:lnTo>
                <a:lnTo>
                  <a:pt x="573125" y="0"/>
                </a:lnTo>
                <a:lnTo>
                  <a:pt x="562508" y="368"/>
                </a:lnTo>
                <a:lnTo>
                  <a:pt x="519252" y="12598"/>
                </a:lnTo>
                <a:lnTo>
                  <a:pt x="489419" y="45681"/>
                </a:lnTo>
                <a:lnTo>
                  <a:pt x="483514" y="75374"/>
                </a:lnTo>
                <a:lnTo>
                  <a:pt x="483844" y="82270"/>
                </a:lnTo>
                <a:lnTo>
                  <a:pt x="508749" y="123837"/>
                </a:lnTo>
                <a:lnTo>
                  <a:pt x="557136" y="145199"/>
                </a:lnTo>
                <a:lnTo>
                  <a:pt x="565467" y="148145"/>
                </a:lnTo>
                <a:lnTo>
                  <a:pt x="593267" y="165925"/>
                </a:lnTo>
                <a:lnTo>
                  <a:pt x="593267" y="175641"/>
                </a:lnTo>
                <a:lnTo>
                  <a:pt x="569544" y="190347"/>
                </a:lnTo>
                <a:lnTo>
                  <a:pt x="566534" y="190347"/>
                </a:lnTo>
                <a:lnTo>
                  <a:pt x="524687" y="178269"/>
                </a:lnTo>
                <a:lnTo>
                  <a:pt x="506793" y="164655"/>
                </a:lnTo>
                <a:lnTo>
                  <a:pt x="469620" y="209461"/>
                </a:lnTo>
                <a:lnTo>
                  <a:pt x="509384" y="234289"/>
                </a:lnTo>
                <a:lnTo>
                  <a:pt x="550913" y="242925"/>
                </a:lnTo>
                <a:lnTo>
                  <a:pt x="567575" y="243497"/>
                </a:lnTo>
                <a:lnTo>
                  <a:pt x="577164" y="243166"/>
                </a:lnTo>
                <a:lnTo>
                  <a:pt x="620280" y="231648"/>
                </a:lnTo>
                <a:lnTo>
                  <a:pt x="650176" y="206260"/>
                </a:lnTo>
                <a:lnTo>
                  <a:pt x="661238" y="178041"/>
                </a:lnTo>
                <a:lnTo>
                  <a:pt x="661708" y="170205"/>
                </a:lnTo>
                <a:close/>
              </a:path>
              <a:path w="880744" h="243840">
                <a:moveTo>
                  <a:pt x="880186" y="6756"/>
                </a:moveTo>
                <a:lnTo>
                  <a:pt x="676287" y="6756"/>
                </a:lnTo>
                <a:lnTo>
                  <a:pt x="676287" y="60096"/>
                </a:lnTo>
                <a:lnTo>
                  <a:pt x="747509" y="60096"/>
                </a:lnTo>
                <a:lnTo>
                  <a:pt x="747509" y="237896"/>
                </a:lnTo>
                <a:lnTo>
                  <a:pt x="809675" y="237896"/>
                </a:lnTo>
                <a:lnTo>
                  <a:pt x="809675" y="60096"/>
                </a:lnTo>
                <a:lnTo>
                  <a:pt x="880186" y="60096"/>
                </a:lnTo>
                <a:lnTo>
                  <a:pt x="880186" y="6756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FC7CDB77-C7AF-69CC-4A68-916E80270436}"/>
              </a:ext>
            </a:extLst>
          </p:cNvPr>
          <p:cNvGrpSpPr/>
          <p:nvPr/>
        </p:nvGrpSpPr>
        <p:grpSpPr>
          <a:xfrm>
            <a:off x="2188056" y="14451832"/>
            <a:ext cx="647700" cy="240665"/>
            <a:chOff x="2188056" y="14451832"/>
            <a:chExt cx="647700" cy="240665"/>
          </a:xfrm>
        </p:grpSpPr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232386BC-1208-5F5F-182C-078A42D82FB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8056" y="14455488"/>
              <a:ext cx="170247" cy="236292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245B2794-12A7-3C6A-6E95-AB7438CFB93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0881" y="14451832"/>
              <a:ext cx="338551" cy="240620"/>
            </a:xfrm>
            <a:prstGeom prst="rect">
              <a:avLst/>
            </a:prstGeom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2DD6F762-31C8-064D-D133-4FE2422F01D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8007" y="14455488"/>
              <a:ext cx="77650" cy="236964"/>
            </a:xfrm>
            <a:prstGeom prst="rect">
              <a:avLst/>
            </a:prstGeom>
          </p:spPr>
        </p:pic>
      </p:grp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3B46F56D-1146-4308-6C9A-C1049F6FF551}"/>
              </a:ext>
            </a:extLst>
          </p:cNvPr>
          <p:cNvGrpSpPr/>
          <p:nvPr/>
        </p:nvGrpSpPr>
        <p:grpSpPr>
          <a:xfrm>
            <a:off x="2936907" y="14451832"/>
            <a:ext cx="1094105" cy="306705"/>
            <a:chOff x="2936907" y="14451832"/>
            <a:chExt cx="1094105" cy="306705"/>
          </a:xfrm>
        </p:grpSpPr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2DBC8624-CF73-D91C-DCCF-B31F6250615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907" y="14455488"/>
              <a:ext cx="385030" cy="236964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CC835DE2-1915-65D4-EF7A-F10935700AE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8521" y="14517213"/>
              <a:ext cx="257570" cy="170588"/>
            </a:xfrm>
            <a:prstGeom prst="rect">
              <a:avLst/>
            </a:prstGeom>
          </p:spPr>
        </p:pic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4FB33E3-BC28-3128-6884-8D374A46B1F9}"/>
                </a:ext>
              </a:extLst>
            </p:cNvPr>
            <p:cNvSpPr/>
            <p:nvPr/>
          </p:nvSpPr>
          <p:spPr>
            <a:xfrm>
              <a:off x="3631337" y="14451832"/>
              <a:ext cx="55244" cy="236220"/>
            </a:xfrm>
            <a:custGeom>
              <a:avLst/>
              <a:gdLst/>
              <a:ahLst/>
              <a:cxnLst/>
              <a:rect l="l" t="t" r="r" b="b"/>
              <a:pathLst>
                <a:path w="55245" h="236219">
                  <a:moveTo>
                    <a:pt x="26875" y="0"/>
                  </a:moveTo>
                  <a:lnTo>
                    <a:pt x="15538" y="1809"/>
                  </a:lnTo>
                  <a:lnTo>
                    <a:pt x="7092" y="6762"/>
                  </a:lnTo>
                  <a:lnTo>
                    <a:pt x="1819" y="14143"/>
                  </a:lnTo>
                  <a:lnTo>
                    <a:pt x="0" y="23236"/>
                  </a:lnTo>
                  <a:lnTo>
                    <a:pt x="1819" y="32221"/>
                  </a:lnTo>
                  <a:lnTo>
                    <a:pt x="7092" y="39371"/>
                  </a:lnTo>
                  <a:lnTo>
                    <a:pt x="15538" y="44095"/>
                  </a:lnTo>
                  <a:lnTo>
                    <a:pt x="26875" y="45801"/>
                  </a:lnTo>
                  <a:lnTo>
                    <a:pt x="38420" y="44095"/>
                  </a:lnTo>
                  <a:lnTo>
                    <a:pt x="47325" y="39371"/>
                  </a:lnTo>
                  <a:lnTo>
                    <a:pt x="53056" y="32221"/>
                  </a:lnTo>
                  <a:lnTo>
                    <a:pt x="55085" y="23236"/>
                  </a:lnTo>
                  <a:lnTo>
                    <a:pt x="53056" y="14143"/>
                  </a:lnTo>
                  <a:lnTo>
                    <a:pt x="47325" y="6762"/>
                  </a:lnTo>
                  <a:lnTo>
                    <a:pt x="38420" y="1809"/>
                  </a:lnTo>
                  <a:lnTo>
                    <a:pt x="26875" y="0"/>
                  </a:lnTo>
                  <a:close/>
                </a:path>
                <a:path w="55245" h="236219">
                  <a:moveTo>
                    <a:pt x="49448" y="70024"/>
                  </a:moveTo>
                  <a:lnTo>
                    <a:pt x="6299" y="70024"/>
                  </a:lnTo>
                  <a:lnTo>
                    <a:pt x="6299" y="235970"/>
                  </a:lnTo>
                  <a:lnTo>
                    <a:pt x="49448" y="235970"/>
                  </a:lnTo>
                  <a:lnTo>
                    <a:pt x="49448" y="70024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7EFE5A1F-936C-466B-22B8-516612AF661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4328" y="14517213"/>
              <a:ext cx="144690" cy="170588"/>
            </a:xfrm>
            <a:prstGeom prst="rect">
              <a:avLst/>
            </a:prstGeom>
          </p:spPr>
        </p:pic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75137CCE-0F00-8FBF-0422-E1B9B67B9F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2626" y="14517876"/>
              <a:ext cx="148354" cy="240289"/>
            </a:xfrm>
            <a:prstGeom prst="rect">
              <a:avLst/>
            </a:prstGeom>
          </p:spPr>
        </p:pic>
      </p:grp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5B96F80E-BD5F-E7BA-C4CB-5FE6C07827CA}"/>
              </a:ext>
            </a:extLst>
          </p:cNvPr>
          <p:cNvGrpSpPr/>
          <p:nvPr/>
        </p:nvGrpSpPr>
        <p:grpSpPr>
          <a:xfrm>
            <a:off x="4132014" y="14455488"/>
            <a:ext cx="447040" cy="237490"/>
            <a:chOff x="4132014" y="14455488"/>
            <a:chExt cx="447040" cy="237490"/>
          </a:xfrm>
        </p:grpSpPr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D7D82E69-363D-676C-FDC2-AFFDD043C04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2014" y="14455488"/>
              <a:ext cx="144690" cy="232314"/>
            </a:xfrm>
            <a:prstGeom prst="rect">
              <a:avLst/>
            </a:prstGeom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8FC0AEC7-863C-6AFF-2B0B-DF53814E57B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6313" y="14517212"/>
              <a:ext cx="282148" cy="175238"/>
            </a:xfrm>
            <a:prstGeom prst="rect">
              <a:avLst/>
            </a:prstGeom>
          </p:spPr>
        </p:pic>
      </p:grpSp>
      <p:grpSp>
        <p:nvGrpSpPr>
          <p:cNvPr id="22" name="object 22">
            <a:extLst>
              <a:ext uri="{FF2B5EF4-FFF2-40B4-BE49-F238E27FC236}">
                <a16:creationId xmlns:a16="http://schemas.microsoft.com/office/drawing/2014/main" id="{51628AFC-71D6-B084-EF2D-4860C94C4DAD}"/>
              </a:ext>
            </a:extLst>
          </p:cNvPr>
          <p:cNvGrpSpPr/>
          <p:nvPr/>
        </p:nvGrpSpPr>
        <p:grpSpPr>
          <a:xfrm>
            <a:off x="4669864" y="14517213"/>
            <a:ext cx="324485" cy="175260"/>
            <a:chOff x="4669864" y="14517213"/>
            <a:chExt cx="324485" cy="175260"/>
          </a:xfrm>
        </p:grpSpPr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183CDEEE-3155-C382-A41F-B627DE2B0ED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9864" y="14517213"/>
              <a:ext cx="144690" cy="170588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9111EAC6-3EFB-8860-9375-929F997CADF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7484" y="14517214"/>
              <a:ext cx="156312" cy="175230"/>
            </a:xfrm>
            <a:prstGeom prst="rect">
              <a:avLst/>
            </a:prstGeom>
          </p:spPr>
        </p:pic>
      </p:grp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5DE19979-E06B-B24C-93CA-FC802B7F16B2}"/>
              </a:ext>
            </a:extLst>
          </p:cNvPr>
          <p:cNvGrpSpPr/>
          <p:nvPr/>
        </p:nvGrpSpPr>
        <p:grpSpPr>
          <a:xfrm>
            <a:off x="5088543" y="14451832"/>
            <a:ext cx="833755" cy="240665"/>
            <a:chOff x="5088543" y="14451832"/>
            <a:chExt cx="833755" cy="240665"/>
          </a:xfrm>
        </p:grpSpPr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D05CE836-57CF-E0A0-D809-CEC83302C2E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88543" y="14451832"/>
              <a:ext cx="143373" cy="240620"/>
            </a:xfrm>
            <a:prstGeom prst="rect">
              <a:avLst/>
            </a:prstGeom>
          </p:spPr>
        </p:pic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1B991198-B365-A0E1-3B3D-4CA20A0CF6D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59825" y="14517213"/>
              <a:ext cx="231633" cy="170588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78B38BEA-DDCD-01CA-C3F4-37BCD780AA0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16740" y="14451832"/>
              <a:ext cx="307407" cy="240620"/>
            </a:xfrm>
            <a:prstGeom prst="rect">
              <a:avLst/>
            </a:prstGeom>
          </p:spPr>
        </p:pic>
        <p:pic>
          <p:nvPicPr>
            <p:cNvPr id="29" name="object 29">
              <a:extLst>
                <a:ext uri="{FF2B5EF4-FFF2-40B4-BE49-F238E27FC236}">
                  <a16:creationId xmlns:a16="http://schemas.microsoft.com/office/drawing/2014/main" id="{89514AB7-7981-94C1-DA8E-939E9FEE811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53937" y="14477940"/>
              <a:ext cx="67764" cy="67755"/>
            </a:xfrm>
            <a:prstGeom prst="rect">
              <a:avLst/>
            </a:prstGeom>
          </p:spPr>
        </p:pic>
      </p:grpSp>
      <p:sp>
        <p:nvSpPr>
          <p:cNvPr id="30" name="object 30">
            <a:extLst>
              <a:ext uri="{FF2B5EF4-FFF2-40B4-BE49-F238E27FC236}">
                <a16:creationId xmlns:a16="http://schemas.microsoft.com/office/drawing/2014/main" id="{965B6430-E3A1-ACB7-B670-22CA6C152D20}"/>
              </a:ext>
            </a:extLst>
          </p:cNvPr>
          <p:cNvSpPr txBox="1"/>
          <p:nvPr/>
        </p:nvSpPr>
        <p:spPr>
          <a:xfrm>
            <a:off x="9292965" y="14260845"/>
            <a:ext cx="10335260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6270">
              <a:lnSpc>
                <a:spcPct val="114500"/>
              </a:lnSpc>
              <a:spcBef>
                <a:spcPts val="100"/>
              </a:spcBef>
            </a:pPr>
            <a:r>
              <a:rPr sz="1450" b="1" spc="-105" dirty="0">
                <a:latin typeface="Tahoma"/>
                <a:cs typeface="Tahoma"/>
                <a:hlinkClick r:id="rId16"/>
              </a:rPr>
              <a:t>udlguidelines.cast.org</a:t>
            </a:r>
            <a:r>
              <a:rPr sz="1450" b="1" dirty="0">
                <a:latin typeface="Tahoma"/>
                <a:cs typeface="Tahoma"/>
              </a:rPr>
              <a:t> </a:t>
            </a:r>
            <a:r>
              <a:rPr sz="1450" spc="-170" dirty="0">
                <a:latin typeface="Tahoma"/>
                <a:cs typeface="Tahoma"/>
              </a:rPr>
              <a:t>©</a:t>
            </a:r>
            <a:r>
              <a:rPr sz="1450" spc="-40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CAST,</a:t>
            </a:r>
            <a:r>
              <a:rPr sz="1450" spc="-40" dirty="0">
                <a:latin typeface="Tahoma"/>
                <a:cs typeface="Tahoma"/>
              </a:rPr>
              <a:t> </a:t>
            </a:r>
            <a:r>
              <a:rPr sz="1450" spc="-70" dirty="0">
                <a:latin typeface="Tahoma"/>
                <a:cs typeface="Tahoma"/>
              </a:rPr>
              <a:t>Inc.</a:t>
            </a:r>
            <a:r>
              <a:rPr sz="1450" spc="-35" dirty="0">
                <a:latin typeface="Tahoma"/>
                <a:cs typeface="Tahoma"/>
              </a:rPr>
              <a:t> </a:t>
            </a:r>
            <a:r>
              <a:rPr sz="1450" spc="-20" dirty="0">
                <a:latin typeface="Tahoma"/>
                <a:cs typeface="Tahoma"/>
              </a:rPr>
              <a:t>2024 </a:t>
            </a:r>
            <a:r>
              <a:rPr sz="1450" spc="-30" dirty="0">
                <a:latin typeface="Tahoma"/>
                <a:cs typeface="Tahoma"/>
              </a:rPr>
              <a:t>Suggested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Citation: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CAST</a:t>
            </a:r>
            <a:r>
              <a:rPr sz="1450" spc="-10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(2024).</a:t>
            </a:r>
            <a:r>
              <a:rPr sz="1450" spc="-50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Universal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Design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for</a:t>
            </a:r>
            <a:r>
              <a:rPr sz="1450" spc="-85" dirty="0">
                <a:latin typeface="Tahoma"/>
                <a:cs typeface="Tahoma"/>
              </a:rPr>
              <a:t> </a:t>
            </a:r>
            <a:r>
              <a:rPr sz="1450" spc="-25" dirty="0">
                <a:latin typeface="Tahoma"/>
                <a:cs typeface="Tahoma"/>
              </a:rPr>
              <a:t>Learning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Guidelines</a:t>
            </a:r>
            <a:r>
              <a:rPr sz="1450" spc="-90" dirty="0">
                <a:latin typeface="Tahoma"/>
                <a:cs typeface="Tahoma"/>
              </a:rPr>
              <a:t> </a:t>
            </a:r>
            <a:r>
              <a:rPr sz="1450" spc="-10" dirty="0">
                <a:latin typeface="Tahoma"/>
                <a:cs typeface="Tahoma"/>
              </a:rPr>
              <a:t>version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dirty="0">
                <a:latin typeface="Tahoma"/>
                <a:cs typeface="Tahoma"/>
              </a:rPr>
              <a:t>3.0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spc="-35" dirty="0">
                <a:latin typeface="Tahoma"/>
                <a:cs typeface="Tahoma"/>
              </a:rPr>
              <a:t>[graphic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spc="-40" dirty="0">
                <a:latin typeface="Tahoma"/>
                <a:cs typeface="Tahoma"/>
              </a:rPr>
              <a:t>organizer].</a:t>
            </a:r>
            <a:r>
              <a:rPr sz="1450" spc="-50" dirty="0">
                <a:latin typeface="Tahoma"/>
                <a:cs typeface="Tahoma"/>
              </a:rPr>
              <a:t> </a:t>
            </a:r>
            <a:r>
              <a:rPr sz="1450" spc="-30" dirty="0">
                <a:latin typeface="Tahoma"/>
                <a:cs typeface="Tahoma"/>
              </a:rPr>
              <a:t>Lynnfield,</a:t>
            </a:r>
            <a:r>
              <a:rPr sz="1450" spc="-55" dirty="0">
                <a:latin typeface="Tahoma"/>
                <a:cs typeface="Tahoma"/>
              </a:rPr>
              <a:t> </a:t>
            </a:r>
            <a:r>
              <a:rPr sz="1450" spc="55" dirty="0">
                <a:latin typeface="Tahoma"/>
                <a:cs typeface="Tahoma"/>
              </a:rPr>
              <a:t>MA:</a:t>
            </a:r>
            <a:r>
              <a:rPr sz="1450" spc="-110" dirty="0">
                <a:latin typeface="Tahoma"/>
                <a:cs typeface="Tahoma"/>
              </a:rPr>
              <a:t> </a:t>
            </a:r>
            <a:r>
              <a:rPr sz="1450" spc="-10" dirty="0">
                <a:latin typeface="Tahoma"/>
                <a:cs typeface="Tahoma"/>
              </a:rPr>
              <a:t>Author.</a:t>
            </a:r>
            <a:endParaRPr sz="1450">
              <a:latin typeface="Tahoma"/>
              <a:cs typeface="Tahoma"/>
            </a:endParaRPr>
          </a:p>
        </p:txBody>
      </p:sp>
      <p:pic>
        <p:nvPicPr>
          <p:cNvPr id="31" name="object 31">
            <a:extLst>
              <a:ext uri="{FF2B5EF4-FFF2-40B4-BE49-F238E27FC236}">
                <a16:creationId xmlns:a16="http://schemas.microsoft.com/office/drawing/2014/main" id="{21688F58-88DD-D1E3-42CC-D7CC743219A3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825393" y="2903246"/>
            <a:ext cx="1345543" cy="1075690"/>
          </a:xfrm>
          <a:prstGeom prst="rect">
            <a:avLst/>
          </a:prstGeom>
        </p:spPr>
      </p:pic>
      <p:pic>
        <p:nvPicPr>
          <p:cNvPr id="32" name="object 32">
            <a:extLst>
              <a:ext uri="{FF2B5EF4-FFF2-40B4-BE49-F238E27FC236}">
                <a16:creationId xmlns:a16="http://schemas.microsoft.com/office/drawing/2014/main" id="{83C375CD-1957-9355-F649-2000EB072184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15993" y="2903247"/>
            <a:ext cx="1319745" cy="1075690"/>
          </a:xfrm>
          <a:prstGeom prst="rect">
            <a:avLst/>
          </a:prstGeom>
        </p:spPr>
      </p:pic>
      <p:pic>
        <p:nvPicPr>
          <p:cNvPr id="33" name="object 33">
            <a:extLst>
              <a:ext uri="{FF2B5EF4-FFF2-40B4-BE49-F238E27FC236}">
                <a16:creationId xmlns:a16="http://schemas.microsoft.com/office/drawing/2014/main" id="{A0EF2DFB-E4D3-7E72-A3FB-11DEFD145833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160596" y="2903249"/>
            <a:ext cx="1345526" cy="1075690"/>
          </a:xfrm>
          <a:prstGeom prst="rect">
            <a:avLst/>
          </a:prstGeom>
        </p:spPr>
      </p:pic>
      <p:sp>
        <p:nvSpPr>
          <p:cNvPr id="36" name="Title 35">
            <a:extLst>
              <a:ext uri="{FF2B5EF4-FFF2-40B4-BE49-F238E27FC236}">
                <a16:creationId xmlns:a16="http://schemas.microsoft.com/office/drawing/2014/main" id="{544D35DD-47B7-1EAD-F6A2-D5CEEAF1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092" y="861145"/>
            <a:ext cx="11960902" cy="553998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Looking at the research outcomes through the lens of UDL v3  </a:t>
            </a:r>
            <a:endParaRPr lang="en-US" sz="3600" dirty="0">
              <a:latin typeface="+mn-lt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D68D6733-88B8-9654-4F1D-DCF66DE7ECAA}"/>
              </a:ext>
            </a:extLst>
          </p:cNvPr>
          <p:cNvSpPr/>
          <p:nvPr/>
        </p:nvSpPr>
        <p:spPr>
          <a:xfrm>
            <a:off x="17067470" y="464288"/>
            <a:ext cx="1642744" cy="721257"/>
          </a:xfrm>
          <a:custGeom>
            <a:avLst/>
            <a:gdLst/>
            <a:ahLst/>
            <a:cxnLst/>
            <a:rect l="l" t="t" r="r" b="b"/>
            <a:pathLst>
              <a:path w="880744" h="243840">
                <a:moveTo>
                  <a:pt x="223697" y="194868"/>
                </a:moveTo>
                <a:lnTo>
                  <a:pt x="182372" y="155956"/>
                </a:lnTo>
                <a:lnTo>
                  <a:pt x="176263" y="163093"/>
                </a:lnTo>
                <a:lnTo>
                  <a:pt x="170078" y="169214"/>
                </a:lnTo>
                <a:lnTo>
                  <a:pt x="134315" y="185051"/>
                </a:lnTo>
                <a:lnTo>
                  <a:pt x="124714" y="185496"/>
                </a:lnTo>
                <a:lnTo>
                  <a:pt x="117932" y="185191"/>
                </a:lnTo>
                <a:lnTo>
                  <a:pt x="74917" y="161290"/>
                </a:lnTo>
                <a:lnTo>
                  <a:pt x="63563" y="120878"/>
                </a:lnTo>
                <a:lnTo>
                  <a:pt x="63830" y="114223"/>
                </a:lnTo>
                <a:lnTo>
                  <a:pt x="84924" y="69596"/>
                </a:lnTo>
                <a:lnTo>
                  <a:pt x="125056" y="56972"/>
                </a:lnTo>
                <a:lnTo>
                  <a:pt x="133502" y="57467"/>
                </a:lnTo>
                <a:lnTo>
                  <a:pt x="168554" y="74256"/>
                </a:lnTo>
                <a:lnTo>
                  <a:pt x="179235" y="86144"/>
                </a:lnTo>
                <a:lnTo>
                  <a:pt x="219875" y="45161"/>
                </a:lnTo>
                <a:lnTo>
                  <a:pt x="188810" y="16052"/>
                </a:lnTo>
                <a:lnTo>
                  <a:pt x="149631" y="2527"/>
                </a:lnTo>
                <a:lnTo>
                  <a:pt x="120535" y="0"/>
                </a:lnTo>
                <a:lnTo>
                  <a:pt x="107442" y="584"/>
                </a:lnTo>
                <a:lnTo>
                  <a:pt x="60833" y="14274"/>
                </a:lnTo>
                <a:lnTo>
                  <a:pt x="25819" y="43535"/>
                </a:lnTo>
                <a:lnTo>
                  <a:pt x="4889" y="85267"/>
                </a:lnTo>
                <a:lnTo>
                  <a:pt x="0" y="122618"/>
                </a:lnTo>
                <a:lnTo>
                  <a:pt x="558" y="135712"/>
                </a:lnTo>
                <a:lnTo>
                  <a:pt x="13728" y="182321"/>
                </a:lnTo>
                <a:lnTo>
                  <a:pt x="41833" y="217360"/>
                </a:lnTo>
                <a:lnTo>
                  <a:pt x="82956" y="238760"/>
                </a:lnTo>
                <a:lnTo>
                  <a:pt x="120535" y="243840"/>
                </a:lnTo>
                <a:lnTo>
                  <a:pt x="150952" y="240779"/>
                </a:lnTo>
                <a:lnTo>
                  <a:pt x="178282" y="231597"/>
                </a:lnTo>
                <a:lnTo>
                  <a:pt x="202539" y="216293"/>
                </a:lnTo>
                <a:lnTo>
                  <a:pt x="223697" y="194868"/>
                </a:lnTo>
                <a:close/>
              </a:path>
              <a:path w="880744" h="243840">
                <a:moveTo>
                  <a:pt x="464070" y="237934"/>
                </a:moveTo>
                <a:lnTo>
                  <a:pt x="447116" y="190004"/>
                </a:lnTo>
                <a:lnTo>
                  <a:pt x="431266" y="145199"/>
                </a:lnTo>
                <a:lnTo>
                  <a:pt x="401154" y="60096"/>
                </a:lnTo>
                <a:lnTo>
                  <a:pt x="382104" y="6248"/>
                </a:lnTo>
                <a:lnTo>
                  <a:pt x="370293" y="6248"/>
                </a:lnTo>
                <a:lnTo>
                  <a:pt x="370293" y="145199"/>
                </a:lnTo>
                <a:lnTo>
                  <a:pt x="317842" y="145199"/>
                </a:lnTo>
                <a:lnTo>
                  <a:pt x="344589" y="60096"/>
                </a:lnTo>
                <a:lnTo>
                  <a:pt x="370293" y="145199"/>
                </a:lnTo>
                <a:lnTo>
                  <a:pt x="370293" y="6248"/>
                </a:lnTo>
                <a:lnTo>
                  <a:pt x="311594" y="6248"/>
                </a:lnTo>
                <a:lnTo>
                  <a:pt x="226491" y="237934"/>
                </a:lnTo>
                <a:lnTo>
                  <a:pt x="290055" y="237934"/>
                </a:lnTo>
                <a:lnTo>
                  <a:pt x="305346" y="190004"/>
                </a:lnTo>
                <a:lnTo>
                  <a:pt x="382803" y="190004"/>
                </a:lnTo>
                <a:lnTo>
                  <a:pt x="397738" y="237934"/>
                </a:lnTo>
                <a:lnTo>
                  <a:pt x="464070" y="237934"/>
                </a:lnTo>
                <a:close/>
              </a:path>
              <a:path w="880744" h="243840">
                <a:moveTo>
                  <a:pt x="661708" y="170205"/>
                </a:moveTo>
                <a:lnTo>
                  <a:pt x="652106" y="133045"/>
                </a:lnTo>
                <a:lnTo>
                  <a:pt x="623519" y="107124"/>
                </a:lnTo>
                <a:lnTo>
                  <a:pt x="582510" y="92049"/>
                </a:lnTo>
                <a:lnTo>
                  <a:pt x="564502" y="85864"/>
                </a:lnTo>
                <a:lnTo>
                  <a:pt x="548132" y="70167"/>
                </a:lnTo>
                <a:lnTo>
                  <a:pt x="548132" y="63449"/>
                </a:lnTo>
                <a:lnTo>
                  <a:pt x="570458" y="48983"/>
                </a:lnTo>
                <a:lnTo>
                  <a:pt x="573468" y="48983"/>
                </a:lnTo>
                <a:lnTo>
                  <a:pt x="613511" y="61264"/>
                </a:lnTo>
                <a:lnTo>
                  <a:pt x="625932" y="69469"/>
                </a:lnTo>
                <a:lnTo>
                  <a:pt x="657174" y="29883"/>
                </a:lnTo>
                <a:lnTo>
                  <a:pt x="622922" y="8610"/>
                </a:lnTo>
                <a:lnTo>
                  <a:pt x="581444" y="203"/>
                </a:lnTo>
                <a:lnTo>
                  <a:pt x="573125" y="0"/>
                </a:lnTo>
                <a:lnTo>
                  <a:pt x="562508" y="368"/>
                </a:lnTo>
                <a:lnTo>
                  <a:pt x="519252" y="12598"/>
                </a:lnTo>
                <a:lnTo>
                  <a:pt x="489419" y="45681"/>
                </a:lnTo>
                <a:lnTo>
                  <a:pt x="483514" y="75374"/>
                </a:lnTo>
                <a:lnTo>
                  <a:pt x="483844" y="82270"/>
                </a:lnTo>
                <a:lnTo>
                  <a:pt x="508749" y="123837"/>
                </a:lnTo>
                <a:lnTo>
                  <a:pt x="557136" y="145199"/>
                </a:lnTo>
                <a:lnTo>
                  <a:pt x="565467" y="148145"/>
                </a:lnTo>
                <a:lnTo>
                  <a:pt x="593267" y="165925"/>
                </a:lnTo>
                <a:lnTo>
                  <a:pt x="593267" y="175641"/>
                </a:lnTo>
                <a:lnTo>
                  <a:pt x="569544" y="190347"/>
                </a:lnTo>
                <a:lnTo>
                  <a:pt x="566534" y="190347"/>
                </a:lnTo>
                <a:lnTo>
                  <a:pt x="524687" y="178269"/>
                </a:lnTo>
                <a:lnTo>
                  <a:pt x="506793" y="164655"/>
                </a:lnTo>
                <a:lnTo>
                  <a:pt x="469620" y="209461"/>
                </a:lnTo>
                <a:lnTo>
                  <a:pt x="509384" y="234289"/>
                </a:lnTo>
                <a:lnTo>
                  <a:pt x="550913" y="242925"/>
                </a:lnTo>
                <a:lnTo>
                  <a:pt x="567575" y="243497"/>
                </a:lnTo>
                <a:lnTo>
                  <a:pt x="577164" y="243166"/>
                </a:lnTo>
                <a:lnTo>
                  <a:pt x="620280" y="231648"/>
                </a:lnTo>
                <a:lnTo>
                  <a:pt x="650176" y="206260"/>
                </a:lnTo>
                <a:lnTo>
                  <a:pt x="661238" y="178041"/>
                </a:lnTo>
                <a:lnTo>
                  <a:pt x="661708" y="170205"/>
                </a:lnTo>
                <a:close/>
              </a:path>
              <a:path w="880744" h="243840">
                <a:moveTo>
                  <a:pt x="880186" y="6756"/>
                </a:moveTo>
                <a:lnTo>
                  <a:pt x="676287" y="6756"/>
                </a:lnTo>
                <a:lnTo>
                  <a:pt x="676287" y="60096"/>
                </a:lnTo>
                <a:lnTo>
                  <a:pt x="747509" y="60096"/>
                </a:lnTo>
                <a:lnTo>
                  <a:pt x="747509" y="237896"/>
                </a:lnTo>
                <a:lnTo>
                  <a:pt x="809675" y="237896"/>
                </a:lnTo>
                <a:lnTo>
                  <a:pt x="809675" y="60096"/>
                </a:lnTo>
                <a:lnTo>
                  <a:pt x="880186" y="60096"/>
                </a:lnTo>
                <a:lnTo>
                  <a:pt x="880186" y="6756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41F24EB3-75AE-2C75-8E5F-A3DC4CE916E3}"/>
              </a:ext>
            </a:extLst>
          </p:cNvPr>
          <p:cNvSpPr/>
          <p:nvPr/>
        </p:nvSpPr>
        <p:spPr>
          <a:xfrm flipH="1">
            <a:off x="15995650" y="337668"/>
            <a:ext cx="908496" cy="974495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183380" y="0"/>
                </a:moveTo>
                <a:lnTo>
                  <a:pt x="145415" y="5327"/>
                </a:lnTo>
                <a:lnTo>
                  <a:pt x="108487" y="20850"/>
                </a:lnTo>
                <a:lnTo>
                  <a:pt x="74325" y="45328"/>
                </a:lnTo>
                <a:lnTo>
                  <a:pt x="44664" y="77522"/>
                </a:lnTo>
                <a:lnTo>
                  <a:pt x="21235" y="116192"/>
                </a:lnTo>
                <a:lnTo>
                  <a:pt x="5769" y="160099"/>
                </a:lnTo>
                <a:lnTo>
                  <a:pt x="0" y="208004"/>
                </a:lnTo>
                <a:lnTo>
                  <a:pt x="2056" y="239911"/>
                </a:lnTo>
                <a:lnTo>
                  <a:pt x="15467" y="292118"/>
                </a:lnTo>
                <a:lnTo>
                  <a:pt x="37498" y="324081"/>
                </a:lnTo>
                <a:lnTo>
                  <a:pt x="181137" y="327180"/>
                </a:lnTo>
                <a:lnTo>
                  <a:pt x="196697" y="327716"/>
                </a:lnTo>
                <a:lnTo>
                  <a:pt x="204668" y="330719"/>
                </a:lnTo>
                <a:lnTo>
                  <a:pt x="207558" y="338730"/>
                </a:lnTo>
                <a:lnTo>
                  <a:pt x="207873" y="354291"/>
                </a:lnTo>
                <a:lnTo>
                  <a:pt x="207737" y="373753"/>
                </a:lnTo>
                <a:lnTo>
                  <a:pt x="207611" y="391881"/>
                </a:lnTo>
                <a:lnTo>
                  <a:pt x="207567" y="418835"/>
                </a:lnTo>
                <a:lnTo>
                  <a:pt x="207855" y="418835"/>
                </a:lnTo>
                <a:lnTo>
                  <a:pt x="255893" y="413639"/>
                </a:lnTo>
                <a:lnTo>
                  <a:pt x="300063" y="398196"/>
                </a:lnTo>
                <a:lnTo>
                  <a:pt x="339101" y="373753"/>
                </a:lnTo>
                <a:lnTo>
                  <a:pt x="371743" y="341558"/>
                </a:lnTo>
                <a:lnTo>
                  <a:pt x="382348" y="325129"/>
                </a:lnTo>
                <a:lnTo>
                  <a:pt x="208518" y="325129"/>
                </a:lnTo>
                <a:lnTo>
                  <a:pt x="163952" y="315814"/>
                </a:lnTo>
                <a:lnTo>
                  <a:pt x="127679" y="290988"/>
                </a:lnTo>
                <a:lnTo>
                  <a:pt x="103362" y="254365"/>
                </a:lnTo>
                <a:lnTo>
                  <a:pt x="94665" y="209662"/>
                </a:lnTo>
                <a:lnTo>
                  <a:pt x="103988" y="165092"/>
                </a:lnTo>
                <a:lnTo>
                  <a:pt x="128813" y="128813"/>
                </a:lnTo>
                <a:lnTo>
                  <a:pt x="165424" y="104490"/>
                </a:lnTo>
                <a:lnTo>
                  <a:pt x="210107" y="95791"/>
                </a:lnTo>
                <a:lnTo>
                  <a:pt x="376832" y="95791"/>
                </a:lnTo>
                <a:lnTo>
                  <a:pt x="373267" y="95062"/>
                </a:lnTo>
                <a:lnTo>
                  <a:pt x="357519" y="94691"/>
                </a:lnTo>
                <a:lnTo>
                  <a:pt x="236598" y="93827"/>
                </a:lnTo>
                <a:lnTo>
                  <a:pt x="221028" y="93306"/>
                </a:lnTo>
                <a:lnTo>
                  <a:pt x="213053" y="90308"/>
                </a:lnTo>
                <a:lnTo>
                  <a:pt x="210163" y="82292"/>
                </a:lnTo>
                <a:lnTo>
                  <a:pt x="209853" y="66716"/>
                </a:lnTo>
                <a:lnTo>
                  <a:pt x="209999" y="45328"/>
                </a:lnTo>
                <a:lnTo>
                  <a:pt x="210000" y="20850"/>
                </a:lnTo>
                <a:lnTo>
                  <a:pt x="209814" y="11492"/>
                </a:lnTo>
                <a:lnTo>
                  <a:pt x="206925" y="3481"/>
                </a:lnTo>
                <a:lnTo>
                  <a:pt x="198949" y="496"/>
                </a:lnTo>
                <a:lnTo>
                  <a:pt x="183380" y="0"/>
                </a:lnTo>
                <a:close/>
              </a:path>
              <a:path w="419100" h="419100">
                <a:moveTo>
                  <a:pt x="376832" y="95791"/>
                </a:moveTo>
                <a:lnTo>
                  <a:pt x="210107" y="95791"/>
                </a:lnTo>
                <a:lnTo>
                  <a:pt x="254672" y="105116"/>
                </a:lnTo>
                <a:lnTo>
                  <a:pt x="290944" y="129946"/>
                </a:lnTo>
                <a:lnTo>
                  <a:pt x="315263" y="166569"/>
                </a:lnTo>
                <a:lnTo>
                  <a:pt x="323906" y="210944"/>
                </a:lnTo>
                <a:lnTo>
                  <a:pt x="323969" y="211267"/>
                </a:lnTo>
                <a:lnTo>
                  <a:pt x="314644" y="255842"/>
                </a:lnTo>
                <a:lnTo>
                  <a:pt x="289816" y="292118"/>
                </a:lnTo>
                <a:lnTo>
                  <a:pt x="253202" y="316433"/>
                </a:lnTo>
                <a:lnTo>
                  <a:pt x="208518" y="325129"/>
                </a:lnTo>
                <a:lnTo>
                  <a:pt x="382348" y="325129"/>
                </a:lnTo>
                <a:lnTo>
                  <a:pt x="396724" y="302860"/>
                </a:lnTo>
                <a:lnTo>
                  <a:pt x="412778" y="258906"/>
                </a:lnTo>
                <a:lnTo>
                  <a:pt x="418603" y="211267"/>
                </a:lnTo>
                <a:lnTo>
                  <a:pt x="418562" y="209662"/>
                </a:lnTo>
                <a:lnTo>
                  <a:pt x="411215" y="151425"/>
                </a:lnTo>
                <a:lnTo>
                  <a:pt x="395371" y="111532"/>
                </a:lnTo>
                <a:lnTo>
                  <a:pt x="382459" y="96940"/>
                </a:lnTo>
                <a:lnTo>
                  <a:pt x="376832" y="95791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68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9C8FB4-7FAA-5314-87BB-E97350000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4849F3-10BD-6C0B-9C2B-FAFF2CE3F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746252-BEED-E717-6BAC-4C8F0735A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473F7C-AED5-41CF-356A-780CF7A5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FA42E-519F-E4D8-B84C-2BE787F74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94B72997-54F7-8933-922F-07C5B2E3B8E3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37E46F-50B4-D8BD-D1FD-EDFC5B2D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e chart with different colored sections&#10;&#10;AI-generated content may be incorrect.">
            <a:extLst>
              <a:ext uri="{FF2B5EF4-FFF2-40B4-BE49-F238E27FC236}">
                <a16:creationId xmlns:a16="http://schemas.microsoft.com/office/drawing/2014/main" id="{0E87E1D0-2334-6D4E-0F86-F60548D872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92" y="762859"/>
            <a:ext cx="13279918" cy="10396430"/>
          </a:xfrm>
          <a:prstGeom prst="rect">
            <a:avLst/>
          </a:prstGeom>
        </p:spPr>
      </p:pic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252E2C7F-D6F8-DBE1-3298-20E296F9B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78740"/>
              </p:ext>
            </p:extLst>
          </p:nvPr>
        </p:nvGraphicFramePr>
        <p:xfrm>
          <a:off x="12946464" y="8914846"/>
          <a:ext cx="6577734" cy="3780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07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School</a:t>
                      </a: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reintegration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380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34%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7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FE/HE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373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34%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7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Continuing</a:t>
                      </a:r>
                      <a:r>
                        <a:rPr sz="1650" spc="-5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with</a:t>
                      </a:r>
                      <a:r>
                        <a:rPr sz="1650" spc="-5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ALP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191</a:t>
                      </a:r>
                      <a:endParaRPr sz="1650" dirty="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17%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7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Medical</a:t>
                      </a:r>
                      <a:r>
                        <a:rPr sz="1650" spc="-5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withdrawal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73</a:t>
                      </a:r>
                      <a:endParaRPr sz="1650" dirty="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7%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7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Employment/Training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70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6%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E4E4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7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Other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118CFF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25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118CFF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50" spc="-25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2%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E4E4E4"/>
                      </a:solidFill>
                      <a:prstDash val="solid"/>
                    </a:lnT>
                    <a:lnB w="19050">
                      <a:solidFill>
                        <a:srgbClr val="118CFF"/>
                      </a:solidFill>
                      <a:prstDash val="solid"/>
                    </a:lnB>
                    <a:solidFill>
                      <a:srgbClr val="E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10">
                <a:tc>
                  <a:txBody>
                    <a:bodyPr/>
                    <a:lstStyle/>
                    <a:p>
                      <a:pPr marL="78105">
                        <a:lnSpc>
                          <a:spcPts val="1964"/>
                        </a:lnSpc>
                        <a:spcBef>
                          <a:spcPts val="265"/>
                        </a:spcBef>
                      </a:pPr>
                      <a:r>
                        <a:rPr sz="1650" b="1" spc="-1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Total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ts val="1964"/>
                        </a:lnSpc>
                        <a:spcBef>
                          <a:spcPts val="265"/>
                        </a:spcBef>
                      </a:pPr>
                      <a:r>
                        <a:rPr sz="1650" b="1" spc="-2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1112</a:t>
                      </a:r>
                      <a:endParaRPr sz="165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ts val="1964"/>
                        </a:lnSpc>
                        <a:spcBef>
                          <a:spcPts val="265"/>
                        </a:spcBef>
                      </a:pPr>
                      <a:r>
                        <a:rPr sz="1650" b="1" spc="-20" dirty="0">
                          <a:solidFill>
                            <a:srgbClr val="252423"/>
                          </a:solidFill>
                          <a:latin typeface="Segoe UI"/>
                          <a:cs typeface="Segoe UI"/>
                        </a:rPr>
                        <a:t>100%</a:t>
                      </a:r>
                      <a:endParaRPr sz="1650" dirty="0">
                        <a:latin typeface="Segoe UI"/>
                        <a:cs typeface="Segoe UI"/>
                      </a:endParaRPr>
                    </a:p>
                  </a:txBody>
                  <a:tcPr marL="0" marR="0" marT="33655" marB="0">
                    <a:lnT w="19050">
                      <a:solidFill>
                        <a:srgbClr val="118C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55485BE-828A-68D9-2475-D761D8E2F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4E8FF-52D1-EB5F-2F6C-BDE3CB91A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76013" y="13102527"/>
            <a:ext cx="4196417" cy="17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40ABCDA-955B-5309-D86E-20E97E21D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69D559-8A3A-7E6A-7A25-57EE8193C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8FF8CD6-1CAE-5A3A-5851-E6B0B1338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1B3607-2169-EF9B-0EAF-A26FF667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32F677-AC85-2BB5-6C43-6E47E9158D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64A87DD4-7808-30E7-AC43-C0A6009F105A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605C9D-6FD2-D30B-5E4B-AC938352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B9C16E00-04F4-5CA9-8073-1B3E0282F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728523"/>
              </p:ext>
            </p:extLst>
          </p:nvPr>
        </p:nvGraphicFramePr>
        <p:xfrm>
          <a:off x="3777247" y="4319636"/>
          <a:ext cx="15720548" cy="629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125DF233-B08B-417D-29A9-C4BD40CF6A38}"/>
              </a:ext>
            </a:extLst>
          </p:cNvPr>
          <p:cNvSpPr txBox="1"/>
          <p:nvPr/>
        </p:nvSpPr>
        <p:spPr>
          <a:xfrm>
            <a:off x="5327650" y="1825625"/>
            <a:ext cx="1295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have we found impacts on re-integration into positive destinations – what makes the difference.</a:t>
            </a: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D9E802-D0E4-BD91-ADDE-D5971DA46F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F24E1F5-7401-E4FA-4C71-69EBB12D3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0BDA57-6D74-117B-226C-C0D6E03A7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-6125283" y="6125274"/>
            <a:ext cx="15081253" cy="2830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137C763-3B61-C301-79E7-1860509AF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18113" y="6631589"/>
            <a:ext cx="9775877" cy="1818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29632F-5083-795D-4D1E-999048F3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58" y="12751972"/>
            <a:ext cx="5470795" cy="21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6EFE3-3C53-D492-9832-F4F4311F9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641" y="13255625"/>
            <a:ext cx="3760557" cy="1250549"/>
          </a:xfrm>
          <a:prstGeom prst="rect">
            <a:avLst/>
          </a:prstGeom>
        </p:spPr>
      </p:pic>
      <p:sp>
        <p:nvSpPr>
          <p:cNvPr id="12" name="object 30">
            <a:extLst>
              <a:ext uri="{FF2B5EF4-FFF2-40B4-BE49-F238E27FC236}">
                <a16:creationId xmlns:a16="http://schemas.microsoft.com/office/drawing/2014/main" id="{946FCC92-916A-BD7F-0A85-4A03FA4AC454}"/>
              </a:ext>
            </a:extLst>
          </p:cNvPr>
          <p:cNvSpPr/>
          <p:nvPr/>
        </p:nvSpPr>
        <p:spPr>
          <a:xfrm flipV="1">
            <a:off x="8638480" y="14477903"/>
            <a:ext cx="6785134" cy="56542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61B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B79835-4049-B8F8-BFAE-507204C4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911" y="201377"/>
            <a:ext cx="2392189" cy="25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823E451-3E01-5059-C3DD-23E6C2932CA9}"/>
              </a:ext>
            </a:extLst>
          </p:cNvPr>
          <p:cNvSpPr txBox="1"/>
          <p:nvPr/>
        </p:nvSpPr>
        <p:spPr>
          <a:xfrm>
            <a:off x="4006079" y="1653605"/>
            <a:ext cx="1295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the research shows impacts on re-integration into positive destinations – 3 key areas for investigation…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83E40-5B6E-E1C4-C3DC-556EBCEE0E89}"/>
              </a:ext>
            </a:extLst>
          </p:cNvPr>
          <p:cNvSpPr txBox="1"/>
          <p:nvPr/>
        </p:nvSpPr>
        <p:spPr>
          <a:xfrm>
            <a:off x="3306149" y="3467894"/>
            <a:ext cx="101749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1. The importance of the engagement of commissioners in ensuring an effective pathway into the programme but also a pathway back into a positive destination – mitigating against a ‘cliff-edge’</a:t>
            </a:r>
          </a:p>
          <a:p>
            <a:endParaRPr lang="en-GB" sz="3200" dirty="0"/>
          </a:p>
          <a:p>
            <a:r>
              <a:rPr lang="en-GB" sz="3200" dirty="0"/>
              <a:t>2. The positive impact that a ‘blended’ (on/off-line) programme has on the learner, and in particular, the role of a face-face mentor in supporting engagement and transition (in terms of research the focus here will be on Nisai’s post 16 Personalised Learning and Support Programme).</a:t>
            </a:r>
          </a:p>
        </p:txBody>
      </p:sp>
      <p:pic>
        <p:nvPicPr>
          <p:cNvPr id="6" name="Picture 5" descr="Four students, one with laptop, in lecture room">
            <a:extLst>
              <a:ext uri="{FF2B5EF4-FFF2-40B4-BE49-F238E27FC236}">
                <a16:creationId xmlns:a16="http://schemas.microsoft.com/office/drawing/2014/main" id="{5A3B9DD4-25CF-33D5-966C-711D6F461E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392" y="3968306"/>
            <a:ext cx="6874708" cy="4049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C3DD9-9232-F8CA-79DD-5358BE7F8302}"/>
              </a:ext>
            </a:extLst>
          </p:cNvPr>
          <p:cNvSpPr txBox="1"/>
          <p:nvPr/>
        </p:nvSpPr>
        <p:spPr>
          <a:xfrm>
            <a:off x="3306149" y="9278635"/>
            <a:ext cx="15729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3. The overall levels of learner engagement. Not just in lessons but also in the programme as a whole: having high levels of attendance, undertaking extension activities, assignments, personal development opportunities, impactful CEIAG . From our first look through of the data the online pastoral input and the student support team have the greatest impact on achieving a positive destination.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50D69-C490-479D-5245-BB6458DFAE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3613" y="12950127"/>
            <a:ext cx="4196417" cy="17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14:prism/>
      </p:transition>
    </mc:Choice>
    <mc:Fallback xmlns=""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1299</Words>
  <Application>Microsoft Office PowerPoint</Application>
  <PresentationFormat>Custom</PresentationFormat>
  <Paragraphs>237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Segoe UI</vt:lpstr>
      <vt:lpstr>Segoe UI Semibold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at the research outcomes through the lens of UDL v3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Universal Design for Learning Guidelines</dc:title>
  <dc:subject>The Universal Design for Learning Guidelines</dc:subject>
  <dc:creator>Center for Applied Special Technology (CAST)</dc:creator>
  <cp:lastModifiedBy>Paul Keenleyside</cp:lastModifiedBy>
  <cp:revision>2</cp:revision>
  <dcterms:created xsi:type="dcterms:W3CDTF">2025-06-22T15:43:58Z</dcterms:created>
  <dcterms:modified xsi:type="dcterms:W3CDTF">2025-06-24T10:43:03Z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2024-07-15T00:00:00Z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2025-06-22T00:00:00Z</vt:filetime>
  </property>
  <property fmtid="{D5CDD505-2E9C-101B-9397-08002B2CF9AE}" pid="5" name="NCCL_App">
    <vt:lpwstr>PDF</vt:lpwstr>
  </property>
  <property fmtid="{D5CDD505-2E9C-101B-9397-08002B2CF9AE}" pid="6" name="NCCL_Standard">
    <vt:lpwstr>WCAG 2.1 AA;</vt:lpwstr>
  </property>
  <property fmtid="{D5CDD505-2E9C-101B-9397-08002B2CF9AE}" pid="7" name="NCCL_Status">
    <vt:lpwstr>Passed</vt:lpwstr>
  </property>
  <property fmtid="{D5CDD505-2E9C-101B-9397-08002B2CF9AE}" pid="8" name="Producer">
    <vt:lpwstr>Adobe PDF Library 17.0</vt:lpwstr>
  </property>
</Properties>
</file>